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8" r:id="rId2"/>
    <p:sldId id="269" r:id="rId3"/>
    <p:sldId id="268" r:id="rId4"/>
    <p:sldId id="259" r:id="rId5"/>
    <p:sldId id="360" r:id="rId6"/>
    <p:sldId id="263" r:id="rId7"/>
    <p:sldId id="262" r:id="rId8"/>
    <p:sldId id="362" r:id="rId9"/>
    <p:sldId id="364" r:id="rId10"/>
    <p:sldId id="366" r:id="rId11"/>
    <p:sldId id="374" r:id="rId12"/>
    <p:sldId id="286" r:id="rId13"/>
    <p:sldId id="287" r:id="rId14"/>
    <p:sldId id="289" r:id="rId15"/>
    <p:sldId id="290" r:id="rId16"/>
    <p:sldId id="291" r:id="rId17"/>
    <p:sldId id="292" r:id="rId18"/>
    <p:sldId id="257" r:id="rId19"/>
    <p:sldId id="307" r:id="rId20"/>
    <p:sldId id="308" r:id="rId21"/>
    <p:sldId id="309" r:id="rId22"/>
    <p:sldId id="313" r:id="rId23"/>
    <p:sldId id="265" r:id="rId24"/>
    <p:sldId id="285" r:id="rId25"/>
    <p:sldId id="284" r:id="rId26"/>
    <p:sldId id="278" r:id="rId27"/>
    <p:sldId id="279" r:id="rId28"/>
    <p:sldId id="280" r:id="rId29"/>
    <p:sldId id="281" r:id="rId30"/>
    <p:sldId id="282" r:id="rId31"/>
    <p:sldId id="283" r:id="rId32"/>
    <p:sldId id="377" r:id="rId33"/>
    <p:sldId id="267" r:id="rId34"/>
    <p:sldId id="340" r:id="rId35"/>
    <p:sldId id="339" r:id="rId36"/>
    <p:sldId id="341" r:id="rId37"/>
    <p:sldId id="344" r:id="rId38"/>
    <p:sldId id="345" r:id="rId39"/>
    <p:sldId id="346" r:id="rId40"/>
    <p:sldId id="378" r:id="rId41"/>
    <p:sldId id="379" r:id="rId42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árbara .." initials="B." lastIdx="1" clrIdx="0">
    <p:extLst/>
  </p:cmAuthor>
  <p:cmAuthor id="2" name="Melise" initials="M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7" autoAdjust="0"/>
    <p:restoredTop sz="68582" autoAdjust="0"/>
  </p:normalViewPr>
  <p:slideViewPr>
    <p:cSldViewPr snapToGrid="0">
      <p:cViewPr varScale="1">
        <p:scale>
          <a:sx n="61" d="100"/>
          <a:sy n="61" d="100"/>
        </p:scale>
        <p:origin x="1474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1932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If Bush tax cuts expire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Plan1!$A$2:$A$3</c:f>
              <c:strCache>
                <c:ptCount val="2"/>
                <c:pt idx="0">
                  <c:v>Now</c:v>
                </c:pt>
                <c:pt idx="1">
                  <c:v>Jan. 1, 2013</c:v>
                </c:pt>
              </c:strCache>
            </c:strRef>
          </c:cat>
          <c:val>
            <c:numRef>
              <c:f>Plan1!$B$2:$B$3</c:f>
              <c:numCache>
                <c:formatCode>0.00%</c:formatCode>
                <c:ptCount val="2"/>
                <c:pt idx="0" formatCode="0%">
                  <c:v>0.35</c:v>
                </c:pt>
                <c:pt idx="1">
                  <c:v>0.39600000000000002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72487712"/>
        <c:axId val="-472489344"/>
      </c:barChart>
      <c:catAx>
        <c:axId val="-472487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472489344"/>
        <c:crossesAt val="0.34000000000000008"/>
        <c:auto val="1"/>
        <c:lblAlgn val="ctr"/>
        <c:lblOffset val="100"/>
        <c:noMultiLvlLbl val="0"/>
      </c:catAx>
      <c:valAx>
        <c:axId val="-472489344"/>
        <c:scaling>
          <c:orientation val="minMax"/>
          <c:min val="0.34000000000000008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472487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If Bush tax cuts expire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Plan1!$A$2:$A$3</c:f>
              <c:strCache>
                <c:ptCount val="2"/>
                <c:pt idx="0">
                  <c:v>Now</c:v>
                </c:pt>
                <c:pt idx="1">
                  <c:v>Jan. 1, 2013</c:v>
                </c:pt>
              </c:strCache>
            </c:strRef>
          </c:cat>
          <c:val>
            <c:numRef>
              <c:f>Plan1!$B$2:$B$3</c:f>
              <c:numCache>
                <c:formatCode>0.00%</c:formatCode>
                <c:ptCount val="2"/>
                <c:pt idx="0" formatCode="0%">
                  <c:v>0.35</c:v>
                </c:pt>
                <c:pt idx="1">
                  <c:v>0.39600000000000002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72491520"/>
        <c:axId val="-472487168"/>
      </c:barChart>
      <c:catAx>
        <c:axId val="-47249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472487168"/>
        <c:crossesAt val="0.34000000000000008"/>
        <c:auto val="1"/>
        <c:lblAlgn val="ctr"/>
        <c:lblOffset val="100"/>
        <c:noMultiLvlLbl val="0"/>
      </c:catAx>
      <c:valAx>
        <c:axId val="-472487168"/>
        <c:scaling>
          <c:orientation val="minMax"/>
          <c:min val="0.34000000000000008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47249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If Bush tax cuts expire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Plan1!$A$2:$A$3</c:f>
              <c:strCache>
                <c:ptCount val="2"/>
                <c:pt idx="0">
                  <c:v>Now</c:v>
                </c:pt>
                <c:pt idx="1">
                  <c:v>Jan. 1, 2013</c:v>
                </c:pt>
              </c:strCache>
            </c:strRef>
          </c:cat>
          <c:val>
            <c:numRef>
              <c:f>Plan1!$B$2:$B$3</c:f>
              <c:numCache>
                <c:formatCode>0.00%</c:formatCode>
                <c:ptCount val="2"/>
                <c:pt idx="0" formatCode="0%">
                  <c:v>0.35</c:v>
                </c:pt>
                <c:pt idx="1">
                  <c:v>0.39600000000000002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72497504"/>
        <c:axId val="-472495872"/>
      </c:barChart>
      <c:catAx>
        <c:axId val="-472497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472495872"/>
        <c:crossesAt val="0"/>
        <c:auto val="1"/>
        <c:lblAlgn val="ctr"/>
        <c:lblOffset val="100"/>
        <c:noMultiLvlLbl val="0"/>
      </c:catAx>
      <c:valAx>
        <c:axId val="-472495872"/>
        <c:scaling>
          <c:orientation val="minMax"/>
          <c:max val="0.42000000000000004"/>
          <c:min val="0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472497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3323241814018272"/>
          <c:y val="3.938639714792863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Anatomy of a Winning TED Talk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C66F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FF66F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3"/>
              <c:layout>
                <c:manualLayout>
                  <c:x val="0"/>
                  <c:y val="3.15091177183429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10793455936164684"/>
                  <c:y val="-3.7417154822810057E-2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</c15:spPr>
                  <c15:layout>
                    <c:manualLayout>
                      <c:w val="0.27991142378243111"/>
                      <c:h val="9.070067004945162E-2"/>
                    </c:manualLayout>
                  </c15:layout>
                </c:ext>
              </c:extLst>
            </c:dLbl>
            <c:dLbl>
              <c:idx val="6"/>
              <c:layout>
                <c:manualLayout>
                  <c:x val="0.26024221534974867"/>
                  <c:y val="-5.907959572189295E-3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</c15:spPr>
                  <c15:layout>
                    <c:manualLayout>
                      <c:w val="0.24468245237139688"/>
                      <c:h val="8.0348250181774425E-2"/>
                    </c:manualLayout>
                  </c15:layout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layout/>
              </c:ext>
            </c:extLst>
          </c:dLbls>
          <c:cat>
            <c:strRef>
              <c:f>Plan1!$A$2:$A$8</c:f>
              <c:strCache>
                <c:ptCount val="7"/>
                <c:pt idx="0">
                  <c:v>Contrarian Thesis</c:v>
                </c:pt>
                <c:pt idx="1">
                  <c:v>Personal Failure</c:v>
                </c:pt>
                <c:pt idx="2">
                  <c:v>Snappy Refrain</c:v>
                </c:pt>
                <c:pt idx="3">
                  <c:v>Opening Joke</c:v>
                </c:pt>
                <c:pt idx="4">
                  <c:v>Spontaneous Moment</c:v>
                </c:pt>
                <c:pt idx="5">
                  <c:v>Statement of Utler Certainty</c:v>
                </c:pt>
                <c:pt idx="6">
                  <c:v>Sophisticated Visual Aids</c:v>
                </c:pt>
              </c:strCache>
            </c:strRef>
          </c:cat>
          <c:val>
            <c:numRef>
              <c:f>Plan1!$B$2:$B$8</c:f>
              <c:numCache>
                <c:formatCode>0%</c:formatCode>
                <c:ptCount val="7"/>
                <c:pt idx="0">
                  <c:v>0.49</c:v>
                </c:pt>
                <c:pt idx="1">
                  <c:v>0.23</c:v>
                </c:pt>
                <c:pt idx="2">
                  <c:v>0.12</c:v>
                </c:pt>
                <c:pt idx="3">
                  <c:v>0.05</c:v>
                </c:pt>
                <c:pt idx="4">
                  <c:v>0.05</c:v>
                </c:pt>
                <c:pt idx="5">
                  <c:v>0.05</c:v>
                </c:pt>
                <c:pt idx="6">
                  <c:v>0.01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BCAE5B-297B-4EFE-B0FB-DCBA420E2711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62186EA-154F-4690-8C41-8E475ABF96FE}">
      <dgm:prSet phldrT="[Texto]"/>
      <dgm:spPr/>
      <dgm:t>
        <a:bodyPr/>
        <a:lstStyle/>
        <a:p>
          <a:r>
            <a:rPr lang="pt-BR" dirty="0" smtClean="0"/>
            <a:t>Visualização</a:t>
          </a:r>
          <a:endParaRPr lang="pt-BR" dirty="0"/>
        </a:p>
      </dgm:t>
    </dgm:pt>
    <dgm:pt modelId="{6E97A08D-6E64-4555-9E59-059644DACF97}" type="parTrans" cxnId="{079C17CE-81A9-45E4-A09C-B87378E81FC6}">
      <dgm:prSet/>
      <dgm:spPr/>
      <dgm:t>
        <a:bodyPr/>
        <a:lstStyle/>
        <a:p>
          <a:endParaRPr lang="pt-BR"/>
        </a:p>
      </dgm:t>
    </dgm:pt>
    <dgm:pt modelId="{8A2511A1-EBB5-43CC-975A-5723C87C81B7}" type="sibTrans" cxnId="{079C17CE-81A9-45E4-A09C-B87378E81FC6}">
      <dgm:prSet/>
      <dgm:spPr/>
      <dgm:t>
        <a:bodyPr/>
        <a:lstStyle/>
        <a:p>
          <a:endParaRPr lang="pt-BR"/>
        </a:p>
      </dgm:t>
    </dgm:pt>
    <dgm:pt modelId="{0D90EB65-B10D-48D6-9FBF-70109CCEDF41}">
      <dgm:prSet phldrT="[Texto]" phldr="1"/>
      <dgm:spPr/>
      <dgm:t>
        <a:bodyPr/>
        <a:lstStyle/>
        <a:p>
          <a:endParaRPr lang="pt-BR" dirty="0"/>
        </a:p>
      </dgm:t>
    </dgm:pt>
    <dgm:pt modelId="{27641B14-8D7B-4B5D-BDF0-2C8F84A872C8}" type="sibTrans" cxnId="{EF7DFFC3-9312-4EF2-B8D1-2C10C6E39FA7}">
      <dgm:prSet/>
      <dgm:spPr/>
      <dgm:t>
        <a:bodyPr/>
        <a:lstStyle/>
        <a:p>
          <a:endParaRPr lang="pt-BR"/>
        </a:p>
      </dgm:t>
    </dgm:pt>
    <dgm:pt modelId="{B0771ECD-D338-40EB-9E4F-593366B2574B}" type="parTrans" cxnId="{EF7DFFC3-9312-4EF2-B8D1-2C10C6E39FA7}">
      <dgm:prSet/>
      <dgm:spPr/>
      <dgm:t>
        <a:bodyPr/>
        <a:lstStyle/>
        <a:p>
          <a:endParaRPr lang="pt-BR"/>
        </a:p>
      </dgm:t>
    </dgm:pt>
    <dgm:pt modelId="{41AD9A4E-6760-4ACE-947F-3E68B30062B0}" type="pres">
      <dgm:prSet presAssocID="{52BCAE5B-297B-4EFE-B0FB-DCBA420E2711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6FCE2CB2-32E6-49C2-A4D8-A8D3B173AB73}" type="pres">
      <dgm:prSet presAssocID="{062186EA-154F-4690-8C41-8E475ABF96FE}" presName="chaos" presStyleCnt="0"/>
      <dgm:spPr/>
    </dgm:pt>
    <dgm:pt modelId="{461D724B-A019-496A-A8A8-C103D88746BD}" type="pres">
      <dgm:prSet presAssocID="{062186EA-154F-4690-8C41-8E475ABF96FE}" presName="parTx1" presStyleLbl="revTx" presStyleIdx="0" presStyleCnt="1"/>
      <dgm:spPr/>
      <dgm:t>
        <a:bodyPr/>
        <a:lstStyle/>
        <a:p>
          <a:endParaRPr lang="pt-BR"/>
        </a:p>
      </dgm:t>
    </dgm:pt>
    <dgm:pt modelId="{17270574-CD07-4E12-9676-FCD2A3398470}" type="pres">
      <dgm:prSet presAssocID="{062186EA-154F-4690-8C41-8E475ABF96FE}" presName="c1" presStyleLbl="node1" presStyleIdx="0" presStyleCnt="19"/>
      <dgm:spPr/>
    </dgm:pt>
    <dgm:pt modelId="{DEB8651F-261A-4254-B24C-8E8677FBDFAF}" type="pres">
      <dgm:prSet presAssocID="{062186EA-154F-4690-8C41-8E475ABF96FE}" presName="c2" presStyleLbl="node1" presStyleIdx="1" presStyleCnt="19"/>
      <dgm:spPr/>
    </dgm:pt>
    <dgm:pt modelId="{805791EF-88D6-4242-99F7-FA8E80A8947E}" type="pres">
      <dgm:prSet presAssocID="{062186EA-154F-4690-8C41-8E475ABF96FE}" presName="c3" presStyleLbl="node1" presStyleIdx="2" presStyleCnt="19"/>
      <dgm:spPr/>
    </dgm:pt>
    <dgm:pt modelId="{E2CF2DDB-5DBA-4209-8170-31EF971244D0}" type="pres">
      <dgm:prSet presAssocID="{062186EA-154F-4690-8C41-8E475ABF96FE}" presName="c4" presStyleLbl="node1" presStyleIdx="3" presStyleCnt="19"/>
      <dgm:spPr/>
    </dgm:pt>
    <dgm:pt modelId="{EA223DD9-1DB7-4831-8B94-2E82F063D0CC}" type="pres">
      <dgm:prSet presAssocID="{062186EA-154F-4690-8C41-8E475ABF96FE}" presName="c5" presStyleLbl="node1" presStyleIdx="4" presStyleCnt="19"/>
      <dgm:spPr/>
    </dgm:pt>
    <dgm:pt modelId="{FD6E29E2-A6A7-4030-B712-8DDBA450AACD}" type="pres">
      <dgm:prSet presAssocID="{062186EA-154F-4690-8C41-8E475ABF96FE}" presName="c6" presStyleLbl="node1" presStyleIdx="5" presStyleCnt="19"/>
      <dgm:spPr/>
    </dgm:pt>
    <dgm:pt modelId="{B189E744-A8A2-433D-963C-B6BF6D65438B}" type="pres">
      <dgm:prSet presAssocID="{062186EA-154F-4690-8C41-8E475ABF96FE}" presName="c7" presStyleLbl="node1" presStyleIdx="6" presStyleCnt="19"/>
      <dgm:spPr/>
    </dgm:pt>
    <dgm:pt modelId="{0887215C-15A4-4491-BBBC-20001E5F5D73}" type="pres">
      <dgm:prSet presAssocID="{062186EA-154F-4690-8C41-8E475ABF96FE}" presName="c8" presStyleLbl="node1" presStyleIdx="7" presStyleCnt="19"/>
      <dgm:spPr/>
    </dgm:pt>
    <dgm:pt modelId="{9DDF42D8-CFA5-4316-B67A-35DB805CD6DD}" type="pres">
      <dgm:prSet presAssocID="{062186EA-154F-4690-8C41-8E475ABF96FE}" presName="c9" presStyleLbl="node1" presStyleIdx="8" presStyleCnt="19"/>
      <dgm:spPr/>
    </dgm:pt>
    <dgm:pt modelId="{38DB7460-27C3-41F7-997E-725BFF96006E}" type="pres">
      <dgm:prSet presAssocID="{062186EA-154F-4690-8C41-8E475ABF96FE}" presName="c10" presStyleLbl="node1" presStyleIdx="9" presStyleCnt="19"/>
      <dgm:spPr/>
    </dgm:pt>
    <dgm:pt modelId="{8BE66F4B-79DE-4753-9CAE-1665DBFD59DD}" type="pres">
      <dgm:prSet presAssocID="{062186EA-154F-4690-8C41-8E475ABF96FE}" presName="c11" presStyleLbl="node1" presStyleIdx="10" presStyleCnt="19"/>
      <dgm:spPr/>
    </dgm:pt>
    <dgm:pt modelId="{653D33E9-8495-4997-A963-9CD2551E56C3}" type="pres">
      <dgm:prSet presAssocID="{062186EA-154F-4690-8C41-8E475ABF96FE}" presName="c12" presStyleLbl="node1" presStyleIdx="11" presStyleCnt="19"/>
      <dgm:spPr/>
    </dgm:pt>
    <dgm:pt modelId="{D3482237-D233-402C-8FD9-B8F9D26F03FB}" type="pres">
      <dgm:prSet presAssocID="{062186EA-154F-4690-8C41-8E475ABF96FE}" presName="c13" presStyleLbl="node1" presStyleIdx="12" presStyleCnt="19"/>
      <dgm:spPr/>
    </dgm:pt>
    <dgm:pt modelId="{984473CF-233D-4CF7-BCD5-6F8FDF37ABEE}" type="pres">
      <dgm:prSet presAssocID="{062186EA-154F-4690-8C41-8E475ABF96FE}" presName="c14" presStyleLbl="node1" presStyleIdx="13" presStyleCnt="19"/>
      <dgm:spPr/>
    </dgm:pt>
    <dgm:pt modelId="{975817F1-6149-4FDA-9AFF-D3412D8CDC06}" type="pres">
      <dgm:prSet presAssocID="{062186EA-154F-4690-8C41-8E475ABF96FE}" presName="c15" presStyleLbl="node1" presStyleIdx="14" presStyleCnt="19"/>
      <dgm:spPr/>
    </dgm:pt>
    <dgm:pt modelId="{9DB0A48C-9907-49BC-B4C4-26D0E49B0EE8}" type="pres">
      <dgm:prSet presAssocID="{062186EA-154F-4690-8C41-8E475ABF96FE}" presName="c16" presStyleLbl="node1" presStyleIdx="15" presStyleCnt="19"/>
      <dgm:spPr/>
    </dgm:pt>
    <dgm:pt modelId="{F17F03F0-61CA-4FF6-85F0-A659D8F7A678}" type="pres">
      <dgm:prSet presAssocID="{062186EA-154F-4690-8C41-8E475ABF96FE}" presName="c17" presStyleLbl="node1" presStyleIdx="16" presStyleCnt="19"/>
      <dgm:spPr/>
    </dgm:pt>
    <dgm:pt modelId="{E6242FA5-B5AE-496B-9E0F-B5960D0F1688}" type="pres">
      <dgm:prSet presAssocID="{062186EA-154F-4690-8C41-8E475ABF96FE}" presName="c18" presStyleLbl="node1" presStyleIdx="17" presStyleCnt="19"/>
      <dgm:spPr/>
    </dgm:pt>
    <dgm:pt modelId="{0F08E7C3-7457-46FD-A84E-5A4791DEE911}" type="pres">
      <dgm:prSet presAssocID="{8A2511A1-EBB5-43CC-975A-5723C87C81B7}" presName="chevronComposite1" presStyleCnt="0"/>
      <dgm:spPr/>
    </dgm:pt>
    <dgm:pt modelId="{B5A81051-5A3C-4638-BB45-91683BD1EB4E}" type="pres">
      <dgm:prSet presAssocID="{8A2511A1-EBB5-43CC-975A-5723C87C81B7}" presName="chevron1" presStyleLbl="sibTrans2D1" presStyleIdx="0" presStyleCnt="2"/>
      <dgm:spPr/>
    </dgm:pt>
    <dgm:pt modelId="{AFBBD135-219B-4434-A9E9-A1C676D5423E}" type="pres">
      <dgm:prSet presAssocID="{8A2511A1-EBB5-43CC-975A-5723C87C81B7}" presName="spChevron1" presStyleCnt="0"/>
      <dgm:spPr/>
    </dgm:pt>
    <dgm:pt modelId="{9DA57540-2F65-4CFA-9D9A-D5BCB7C20887}" type="pres">
      <dgm:prSet presAssocID="{8A2511A1-EBB5-43CC-975A-5723C87C81B7}" presName="overlap" presStyleCnt="0"/>
      <dgm:spPr/>
    </dgm:pt>
    <dgm:pt modelId="{79C046B7-E301-46D0-91F5-B6368E65F544}" type="pres">
      <dgm:prSet presAssocID="{8A2511A1-EBB5-43CC-975A-5723C87C81B7}" presName="chevronComposite2" presStyleCnt="0"/>
      <dgm:spPr/>
    </dgm:pt>
    <dgm:pt modelId="{C148E6C8-1E51-4F07-8B9C-96A22C123920}" type="pres">
      <dgm:prSet presAssocID="{8A2511A1-EBB5-43CC-975A-5723C87C81B7}" presName="chevron2" presStyleLbl="sibTrans2D1" presStyleIdx="1" presStyleCnt="2"/>
      <dgm:spPr/>
    </dgm:pt>
    <dgm:pt modelId="{ECEEACC1-67D3-4B6A-9259-FAC79F5D8DFC}" type="pres">
      <dgm:prSet presAssocID="{8A2511A1-EBB5-43CC-975A-5723C87C81B7}" presName="spChevron2" presStyleCnt="0"/>
      <dgm:spPr/>
    </dgm:pt>
    <dgm:pt modelId="{7E2B29A5-E986-4E5A-966F-2C1AFFF43A50}" type="pres">
      <dgm:prSet presAssocID="{0D90EB65-B10D-48D6-9FBF-70109CCEDF41}" presName="last" presStyleCnt="0"/>
      <dgm:spPr/>
    </dgm:pt>
    <dgm:pt modelId="{57A95BC4-5852-46C1-94F2-3F0F6934290B}" type="pres">
      <dgm:prSet presAssocID="{0D90EB65-B10D-48D6-9FBF-70109CCEDF41}" presName="circleTx" presStyleLbl="node1" presStyleIdx="18" presStyleCnt="19"/>
      <dgm:spPr/>
      <dgm:t>
        <a:bodyPr/>
        <a:lstStyle/>
        <a:p>
          <a:endParaRPr lang="pt-BR"/>
        </a:p>
      </dgm:t>
    </dgm:pt>
    <dgm:pt modelId="{0B28C4A3-7887-416E-8C2A-774B03E59149}" type="pres">
      <dgm:prSet presAssocID="{0D90EB65-B10D-48D6-9FBF-70109CCEDF41}" presName="spN" presStyleCnt="0"/>
      <dgm:spPr/>
    </dgm:pt>
  </dgm:ptLst>
  <dgm:cxnLst>
    <dgm:cxn modelId="{A08CE0C5-C3AD-4352-91BC-BC8C6005F45B}" type="presOf" srcId="{062186EA-154F-4690-8C41-8E475ABF96FE}" destId="{461D724B-A019-496A-A8A8-C103D88746BD}" srcOrd="0" destOrd="0" presId="urn:microsoft.com/office/officeart/2009/3/layout/RandomtoResultProcess"/>
    <dgm:cxn modelId="{A43AA644-17FB-4268-A25A-A0C05C6F8A37}" type="presOf" srcId="{0D90EB65-B10D-48D6-9FBF-70109CCEDF41}" destId="{57A95BC4-5852-46C1-94F2-3F0F6934290B}" srcOrd="0" destOrd="0" presId="urn:microsoft.com/office/officeart/2009/3/layout/RandomtoResultProcess"/>
    <dgm:cxn modelId="{33BE92BD-1182-4427-8442-19F36334DEC8}" type="presOf" srcId="{52BCAE5B-297B-4EFE-B0FB-DCBA420E2711}" destId="{41AD9A4E-6760-4ACE-947F-3E68B30062B0}" srcOrd="0" destOrd="0" presId="urn:microsoft.com/office/officeart/2009/3/layout/RandomtoResultProcess"/>
    <dgm:cxn modelId="{EF7DFFC3-9312-4EF2-B8D1-2C10C6E39FA7}" srcId="{52BCAE5B-297B-4EFE-B0FB-DCBA420E2711}" destId="{0D90EB65-B10D-48D6-9FBF-70109CCEDF41}" srcOrd="1" destOrd="0" parTransId="{B0771ECD-D338-40EB-9E4F-593366B2574B}" sibTransId="{27641B14-8D7B-4B5D-BDF0-2C8F84A872C8}"/>
    <dgm:cxn modelId="{079C17CE-81A9-45E4-A09C-B87378E81FC6}" srcId="{52BCAE5B-297B-4EFE-B0FB-DCBA420E2711}" destId="{062186EA-154F-4690-8C41-8E475ABF96FE}" srcOrd="0" destOrd="0" parTransId="{6E97A08D-6E64-4555-9E59-059644DACF97}" sibTransId="{8A2511A1-EBB5-43CC-975A-5723C87C81B7}"/>
    <dgm:cxn modelId="{5040E2FD-6657-40B4-BDC0-74871DD0131D}" type="presParOf" srcId="{41AD9A4E-6760-4ACE-947F-3E68B30062B0}" destId="{6FCE2CB2-32E6-49C2-A4D8-A8D3B173AB73}" srcOrd="0" destOrd="0" presId="urn:microsoft.com/office/officeart/2009/3/layout/RandomtoResultProcess"/>
    <dgm:cxn modelId="{F34A7CB1-130D-40B1-B092-AA0649E37CCD}" type="presParOf" srcId="{6FCE2CB2-32E6-49C2-A4D8-A8D3B173AB73}" destId="{461D724B-A019-496A-A8A8-C103D88746BD}" srcOrd="0" destOrd="0" presId="urn:microsoft.com/office/officeart/2009/3/layout/RandomtoResultProcess"/>
    <dgm:cxn modelId="{F8B265D5-56D5-4D38-BD97-8C0EC28C2054}" type="presParOf" srcId="{6FCE2CB2-32E6-49C2-A4D8-A8D3B173AB73}" destId="{17270574-CD07-4E12-9676-FCD2A3398470}" srcOrd="1" destOrd="0" presId="urn:microsoft.com/office/officeart/2009/3/layout/RandomtoResultProcess"/>
    <dgm:cxn modelId="{73073AC8-F614-4E6B-92D4-C71B58D1C841}" type="presParOf" srcId="{6FCE2CB2-32E6-49C2-A4D8-A8D3B173AB73}" destId="{DEB8651F-261A-4254-B24C-8E8677FBDFAF}" srcOrd="2" destOrd="0" presId="urn:microsoft.com/office/officeart/2009/3/layout/RandomtoResultProcess"/>
    <dgm:cxn modelId="{16FC71EA-CBF9-48C1-8000-680E482C4728}" type="presParOf" srcId="{6FCE2CB2-32E6-49C2-A4D8-A8D3B173AB73}" destId="{805791EF-88D6-4242-99F7-FA8E80A8947E}" srcOrd="3" destOrd="0" presId="urn:microsoft.com/office/officeart/2009/3/layout/RandomtoResultProcess"/>
    <dgm:cxn modelId="{B6BE6FEF-BB1B-4D15-A3EA-CCB4072C8CEA}" type="presParOf" srcId="{6FCE2CB2-32E6-49C2-A4D8-A8D3B173AB73}" destId="{E2CF2DDB-5DBA-4209-8170-31EF971244D0}" srcOrd="4" destOrd="0" presId="urn:microsoft.com/office/officeart/2009/3/layout/RandomtoResultProcess"/>
    <dgm:cxn modelId="{3E0FC5E5-7FB2-45AC-8B2E-6E371FE9CA2D}" type="presParOf" srcId="{6FCE2CB2-32E6-49C2-A4D8-A8D3B173AB73}" destId="{EA223DD9-1DB7-4831-8B94-2E82F063D0CC}" srcOrd="5" destOrd="0" presId="urn:microsoft.com/office/officeart/2009/3/layout/RandomtoResultProcess"/>
    <dgm:cxn modelId="{1CF4543B-13E7-42D1-B16E-1403BC26E917}" type="presParOf" srcId="{6FCE2CB2-32E6-49C2-A4D8-A8D3B173AB73}" destId="{FD6E29E2-A6A7-4030-B712-8DDBA450AACD}" srcOrd="6" destOrd="0" presId="urn:microsoft.com/office/officeart/2009/3/layout/RandomtoResultProcess"/>
    <dgm:cxn modelId="{B61157A1-BD82-4A2D-8A85-ED8C4F4577C4}" type="presParOf" srcId="{6FCE2CB2-32E6-49C2-A4D8-A8D3B173AB73}" destId="{B189E744-A8A2-433D-963C-B6BF6D65438B}" srcOrd="7" destOrd="0" presId="urn:microsoft.com/office/officeart/2009/3/layout/RandomtoResultProcess"/>
    <dgm:cxn modelId="{B8FC70E8-BC43-4723-A079-FB5E3297A349}" type="presParOf" srcId="{6FCE2CB2-32E6-49C2-A4D8-A8D3B173AB73}" destId="{0887215C-15A4-4491-BBBC-20001E5F5D73}" srcOrd="8" destOrd="0" presId="urn:microsoft.com/office/officeart/2009/3/layout/RandomtoResultProcess"/>
    <dgm:cxn modelId="{C95CD567-8AEC-4FA5-8F5A-C716FBDFE2D2}" type="presParOf" srcId="{6FCE2CB2-32E6-49C2-A4D8-A8D3B173AB73}" destId="{9DDF42D8-CFA5-4316-B67A-35DB805CD6DD}" srcOrd="9" destOrd="0" presId="urn:microsoft.com/office/officeart/2009/3/layout/RandomtoResultProcess"/>
    <dgm:cxn modelId="{9A065504-6AE9-4AA2-BFA5-F39E28929019}" type="presParOf" srcId="{6FCE2CB2-32E6-49C2-A4D8-A8D3B173AB73}" destId="{38DB7460-27C3-41F7-997E-725BFF96006E}" srcOrd="10" destOrd="0" presId="urn:microsoft.com/office/officeart/2009/3/layout/RandomtoResultProcess"/>
    <dgm:cxn modelId="{33D1D7C8-E910-4273-9CEE-788A5BD07C87}" type="presParOf" srcId="{6FCE2CB2-32E6-49C2-A4D8-A8D3B173AB73}" destId="{8BE66F4B-79DE-4753-9CAE-1665DBFD59DD}" srcOrd="11" destOrd="0" presId="urn:microsoft.com/office/officeart/2009/3/layout/RandomtoResultProcess"/>
    <dgm:cxn modelId="{9937B8BF-A3E8-4B50-9DF7-AAB1C97DA21F}" type="presParOf" srcId="{6FCE2CB2-32E6-49C2-A4D8-A8D3B173AB73}" destId="{653D33E9-8495-4997-A963-9CD2551E56C3}" srcOrd="12" destOrd="0" presId="urn:microsoft.com/office/officeart/2009/3/layout/RandomtoResultProcess"/>
    <dgm:cxn modelId="{CFBF8B25-2431-4024-BF40-B9935E2B28D4}" type="presParOf" srcId="{6FCE2CB2-32E6-49C2-A4D8-A8D3B173AB73}" destId="{D3482237-D233-402C-8FD9-B8F9D26F03FB}" srcOrd="13" destOrd="0" presId="urn:microsoft.com/office/officeart/2009/3/layout/RandomtoResultProcess"/>
    <dgm:cxn modelId="{E25F269E-7095-4AF4-9143-FE4BE6C582D0}" type="presParOf" srcId="{6FCE2CB2-32E6-49C2-A4D8-A8D3B173AB73}" destId="{984473CF-233D-4CF7-BCD5-6F8FDF37ABEE}" srcOrd="14" destOrd="0" presId="urn:microsoft.com/office/officeart/2009/3/layout/RandomtoResultProcess"/>
    <dgm:cxn modelId="{7FFFF837-042D-4853-A7DC-84B8FEB2F579}" type="presParOf" srcId="{6FCE2CB2-32E6-49C2-A4D8-A8D3B173AB73}" destId="{975817F1-6149-4FDA-9AFF-D3412D8CDC06}" srcOrd="15" destOrd="0" presId="urn:microsoft.com/office/officeart/2009/3/layout/RandomtoResultProcess"/>
    <dgm:cxn modelId="{D4E1CC6E-08EC-488E-A08F-DC018AE8238D}" type="presParOf" srcId="{6FCE2CB2-32E6-49C2-A4D8-A8D3B173AB73}" destId="{9DB0A48C-9907-49BC-B4C4-26D0E49B0EE8}" srcOrd="16" destOrd="0" presId="urn:microsoft.com/office/officeart/2009/3/layout/RandomtoResultProcess"/>
    <dgm:cxn modelId="{2451BBFB-C389-40A1-A562-24D1FB0F47CD}" type="presParOf" srcId="{6FCE2CB2-32E6-49C2-A4D8-A8D3B173AB73}" destId="{F17F03F0-61CA-4FF6-85F0-A659D8F7A678}" srcOrd="17" destOrd="0" presId="urn:microsoft.com/office/officeart/2009/3/layout/RandomtoResultProcess"/>
    <dgm:cxn modelId="{B65B57EE-CECB-4B8C-99BE-579929912E29}" type="presParOf" srcId="{6FCE2CB2-32E6-49C2-A4D8-A8D3B173AB73}" destId="{E6242FA5-B5AE-496B-9E0F-B5960D0F1688}" srcOrd="18" destOrd="0" presId="urn:microsoft.com/office/officeart/2009/3/layout/RandomtoResultProcess"/>
    <dgm:cxn modelId="{C39AC744-0B47-4201-907F-90CDE2BEB116}" type="presParOf" srcId="{41AD9A4E-6760-4ACE-947F-3E68B30062B0}" destId="{0F08E7C3-7457-46FD-A84E-5A4791DEE911}" srcOrd="1" destOrd="0" presId="urn:microsoft.com/office/officeart/2009/3/layout/RandomtoResultProcess"/>
    <dgm:cxn modelId="{4F7770BC-E13B-49D4-9569-77B51234DF68}" type="presParOf" srcId="{0F08E7C3-7457-46FD-A84E-5A4791DEE911}" destId="{B5A81051-5A3C-4638-BB45-91683BD1EB4E}" srcOrd="0" destOrd="0" presId="urn:microsoft.com/office/officeart/2009/3/layout/RandomtoResultProcess"/>
    <dgm:cxn modelId="{4141C885-D2C4-46F3-8300-A9096E405DF7}" type="presParOf" srcId="{0F08E7C3-7457-46FD-A84E-5A4791DEE911}" destId="{AFBBD135-219B-4434-A9E9-A1C676D5423E}" srcOrd="1" destOrd="0" presId="urn:microsoft.com/office/officeart/2009/3/layout/RandomtoResultProcess"/>
    <dgm:cxn modelId="{52A55181-FB43-4B05-9414-B939B4AD634A}" type="presParOf" srcId="{41AD9A4E-6760-4ACE-947F-3E68B30062B0}" destId="{9DA57540-2F65-4CFA-9D9A-D5BCB7C20887}" srcOrd="2" destOrd="0" presId="urn:microsoft.com/office/officeart/2009/3/layout/RandomtoResultProcess"/>
    <dgm:cxn modelId="{041CFBE0-FDDE-4603-9726-08248C73E1D6}" type="presParOf" srcId="{41AD9A4E-6760-4ACE-947F-3E68B30062B0}" destId="{79C046B7-E301-46D0-91F5-B6368E65F544}" srcOrd="3" destOrd="0" presId="urn:microsoft.com/office/officeart/2009/3/layout/RandomtoResultProcess"/>
    <dgm:cxn modelId="{A121C493-94A1-4A06-BA2F-A7F6D20A8138}" type="presParOf" srcId="{79C046B7-E301-46D0-91F5-B6368E65F544}" destId="{C148E6C8-1E51-4F07-8B9C-96A22C123920}" srcOrd="0" destOrd="0" presId="urn:microsoft.com/office/officeart/2009/3/layout/RandomtoResultProcess"/>
    <dgm:cxn modelId="{73CE748E-CC7A-4939-B9A2-ED7E74CFD682}" type="presParOf" srcId="{79C046B7-E301-46D0-91F5-B6368E65F544}" destId="{ECEEACC1-67D3-4B6A-9259-FAC79F5D8DFC}" srcOrd="1" destOrd="0" presId="urn:microsoft.com/office/officeart/2009/3/layout/RandomtoResultProcess"/>
    <dgm:cxn modelId="{04E743FE-13DD-4954-B58E-2989B8611842}" type="presParOf" srcId="{41AD9A4E-6760-4ACE-947F-3E68B30062B0}" destId="{7E2B29A5-E986-4E5A-966F-2C1AFFF43A50}" srcOrd="4" destOrd="0" presId="urn:microsoft.com/office/officeart/2009/3/layout/RandomtoResultProcess"/>
    <dgm:cxn modelId="{9AC310B2-24F7-42C9-A1E2-E1DCE05B48EF}" type="presParOf" srcId="{7E2B29A5-E986-4E5A-966F-2C1AFFF43A50}" destId="{57A95BC4-5852-46C1-94F2-3F0F6934290B}" srcOrd="0" destOrd="0" presId="urn:microsoft.com/office/officeart/2009/3/layout/RandomtoResultProcess"/>
    <dgm:cxn modelId="{855A18CC-376A-4F53-AC59-D272FC7D4464}" type="presParOf" srcId="{7E2B29A5-E986-4E5A-966F-2C1AFFF43A50}" destId="{0B28C4A3-7887-416E-8C2A-774B03E59149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D724B-A019-496A-A8A8-C103D88746BD}">
      <dsp:nvSpPr>
        <dsp:cNvPr id="0" name=""/>
        <dsp:cNvSpPr/>
      </dsp:nvSpPr>
      <dsp:spPr>
        <a:xfrm>
          <a:off x="182083" y="1671847"/>
          <a:ext cx="2637501" cy="869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4000" kern="1200" dirty="0" smtClean="0"/>
            <a:t>Visualização</a:t>
          </a:r>
          <a:endParaRPr lang="pt-BR" sz="4000" kern="1200" dirty="0"/>
        </a:p>
      </dsp:txBody>
      <dsp:txXfrm>
        <a:off x="182083" y="1671847"/>
        <a:ext cx="2637501" cy="869176"/>
      </dsp:txXfrm>
    </dsp:sp>
    <dsp:sp modelId="{17270574-CD07-4E12-9676-FCD2A3398470}">
      <dsp:nvSpPr>
        <dsp:cNvPr id="0" name=""/>
        <dsp:cNvSpPr/>
      </dsp:nvSpPr>
      <dsp:spPr>
        <a:xfrm>
          <a:off x="179085" y="1407498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8651F-261A-4254-B24C-8E8677FBDFAF}">
      <dsp:nvSpPr>
        <dsp:cNvPr id="0" name=""/>
        <dsp:cNvSpPr/>
      </dsp:nvSpPr>
      <dsp:spPr>
        <a:xfrm>
          <a:off x="325946" y="1113776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791EF-88D6-4242-99F7-FA8E80A8947E}">
      <dsp:nvSpPr>
        <dsp:cNvPr id="0" name=""/>
        <dsp:cNvSpPr/>
      </dsp:nvSpPr>
      <dsp:spPr>
        <a:xfrm>
          <a:off x="678412" y="1172520"/>
          <a:ext cx="329687" cy="329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F2DDB-5DBA-4209-8170-31EF971244D0}">
      <dsp:nvSpPr>
        <dsp:cNvPr id="0" name=""/>
        <dsp:cNvSpPr/>
      </dsp:nvSpPr>
      <dsp:spPr>
        <a:xfrm>
          <a:off x="972134" y="849426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23DD9-1DB7-4831-8B94-2E82F063D0CC}">
      <dsp:nvSpPr>
        <dsp:cNvPr id="0" name=""/>
        <dsp:cNvSpPr/>
      </dsp:nvSpPr>
      <dsp:spPr>
        <a:xfrm>
          <a:off x="1353973" y="731938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E29E2-A6A7-4030-B712-8DDBA450AACD}">
      <dsp:nvSpPr>
        <dsp:cNvPr id="0" name=""/>
        <dsp:cNvSpPr/>
      </dsp:nvSpPr>
      <dsp:spPr>
        <a:xfrm>
          <a:off x="1823927" y="937543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9E744-A8A2-433D-963C-B6BF6D65438B}">
      <dsp:nvSpPr>
        <dsp:cNvPr id="0" name=""/>
        <dsp:cNvSpPr/>
      </dsp:nvSpPr>
      <dsp:spPr>
        <a:xfrm>
          <a:off x="2117649" y="1084404"/>
          <a:ext cx="329687" cy="329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7215C-15A4-4491-BBBC-20001E5F5D73}">
      <dsp:nvSpPr>
        <dsp:cNvPr id="0" name=""/>
        <dsp:cNvSpPr/>
      </dsp:nvSpPr>
      <dsp:spPr>
        <a:xfrm>
          <a:off x="2528860" y="1407498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F42D8-CFA5-4316-B67A-35DB805CD6DD}">
      <dsp:nvSpPr>
        <dsp:cNvPr id="0" name=""/>
        <dsp:cNvSpPr/>
      </dsp:nvSpPr>
      <dsp:spPr>
        <a:xfrm>
          <a:off x="2705093" y="1730592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B7460-27C3-41F7-997E-725BFF96006E}">
      <dsp:nvSpPr>
        <dsp:cNvPr id="0" name=""/>
        <dsp:cNvSpPr/>
      </dsp:nvSpPr>
      <dsp:spPr>
        <a:xfrm>
          <a:off x="1177740" y="1113776"/>
          <a:ext cx="539488" cy="5394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66F4B-79DE-4753-9CAE-1665DBFD59DD}">
      <dsp:nvSpPr>
        <dsp:cNvPr id="0" name=""/>
        <dsp:cNvSpPr/>
      </dsp:nvSpPr>
      <dsp:spPr>
        <a:xfrm>
          <a:off x="32225" y="2229919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D33E9-8495-4997-A963-9CD2551E56C3}">
      <dsp:nvSpPr>
        <dsp:cNvPr id="0" name=""/>
        <dsp:cNvSpPr/>
      </dsp:nvSpPr>
      <dsp:spPr>
        <a:xfrm>
          <a:off x="208458" y="2494268"/>
          <a:ext cx="329687" cy="329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82237-D233-402C-8FD9-B8F9D26F03FB}">
      <dsp:nvSpPr>
        <dsp:cNvPr id="0" name=""/>
        <dsp:cNvSpPr/>
      </dsp:nvSpPr>
      <dsp:spPr>
        <a:xfrm>
          <a:off x="649040" y="2729246"/>
          <a:ext cx="479545" cy="479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473CF-233D-4CF7-BCD5-6F8FDF37ABEE}">
      <dsp:nvSpPr>
        <dsp:cNvPr id="0" name=""/>
        <dsp:cNvSpPr/>
      </dsp:nvSpPr>
      <dsp:spPr>
        <a:xfrm>
          <a:off x="1265856" y="3111084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817F1-6149-4FDA-9AFF-D3412D8CDC06}">
      <dsp:nvSpPr>
        <dsp:cNvPr id="0" name=""/>
        <dsp:cNvSpPr/>
      </dsp:nvSpPr>
      <dsp:spPr>
        <a:xfrm>
          <a:off x="1383345" y="2729246"/>
          <a:ext cx="329687" cy="329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0A48C-9907-49BC-B4C4-26D0E49B0EE8}">
      <dsp:nvSpPr>
        <dsp:cNvPr id="0" name=""/>
        <dsp:cNvSpPr/>
      </dsp:nvSpPr>
      <dsp:spPr>
        <a:xfrm>
          <a:off x="1677067" y="3140456"/>
          <a:ext cx="209801" cy="2098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F03F0-61CA-4FF6-85F0-A659D8F7A678}">
      <dsp:nvSpPr>
        <dsp:cNvPr id="0" name=""/>
        <dsp:cNvSpPr/>
      </dsp:nvSpPr>
      <dsp:spPr>
        <a:xfrm>
          <a:off x="1941416" y="2670501"/>
          <a:ext cx="479545" cy="4795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42FA5-B5AE-496B-9E0F-B5960D0F1688}">
      <dsp:nvSpPr>
        <dsp:cNvPr id="0" name=""/>
        <dsp:cNvSpPr/>
      </dsp:nvSpPr>
      <dsp:spPr>
        <a:xfrm>
          <a:off x="2587604" y="2553013"/>
          <a:ext cx="329687" cy="3296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81051-5A3C-4638-BB45-91683BD1EB4E}">
      <dsp:nvSpPr>
        <dsp:cNvPr id="0" name=""/>
        <dsp:cNvSpPr/>
      </dsp:nvSpPr>
      <dsp:spPr>
        <a:xfrm>
          <a:off x="2917292" y="1172032"/>
          <a:ext cx="968245" cy="1848486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8E6C8-1E51-4F07-8B9C-96A22C123920}">
      <dsp:nvSpPr>
        <dsp:cNvPr id="0" name=""/>
        <dsp:cNvSpPr/>
      </dsp:nvSpPr>
      <dsp:spPr>
        <a:xfrm>
          <a:off x="3709493" y="1172032"/>
          <a:ext cx="968245" cy="1848486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95BC4-5852-46C1-94F2-3F0F6934290B}">
      <dsp:nvSpPr>
        <dsp:cNvPr id="0" name=""/>
        <dsp:cNvSpPr/>
      </dsp:nvSpPr>
      <dsp:spPr>
        <a:xfrm>
          <a:off x="4783366" y="1019269"/>
          <a:ext cx="2244569" cy="2244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0" kern="1200" dirty="0"/>
        </a:p>
      </dsp:txBody>
      <dsp:txXfrm>
        <a:off x="5112076" y="1347979"/>
        <a:ext cx="1587149" cy="1587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11E56-9414-4E99-9CBF-323357458ABA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E23B9-416E-4F83-8516-3DCC91FA07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92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0D1DA-15E4-4786-BB5F-071C1AA17E88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6FB35-EFBF-4558-A6D4-F915EABC4E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52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s.computer.org/stc/2014/papers/5034a062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-eye-network.com/view/267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://visualisingdata.com/&amp;sa=D&amp;sntz=1&amp;usg=AFQjCNHB_7IQUoyHfRnBu9MiuwPAjXoEtg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isual-telling.com/" TargetMode="External"/><Relationship Id="rId3" Type="http://schemas.openxmlformats.org/officeDocument/2006/relationships/hyperlink" Target="https://eagereyes.org/" TargetMode="External"/><Relationship Id="rId7" Type="http://schemas.openxmlformats.org/officeDocument/2006/relationships/hyperlink" Target="http://www.brightpointinc.com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infosthetics.com/" TargetMode="External"/><Relationship Id="rId5" Type="http://schemas.openxmlformats.org/officeDocument/2006/relationships/hyperlink" Target="https://datavisualization.ch/showcases/" TargetMode="External"/><Relationship Id="rId4" Type="http://schemas.openxmlformats.org/officeDocument/2006/relationships/hyperlink" Target="http://www.cs.ubc.ca/~tmm/vadbook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400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termo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visualização do conhecimento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refere-se ao uso de representações visuais para criar, integrar e aplicar conhecimento, particularmente no contexto de gerenciamento.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Segundo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Eppler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(2011), a definição do termo visualização do conhecimento não está limitada a imagens baseadas em computador e o principal objetivo dessa área é auxiliar o processo (inerentemente social) de criação e compartilhamento de conhecimento. Exemplo de formatos visuais que podem ser empregados para alcançar esse objetivo: esboços, diagramas, mapas mentais, metáforas visuais e diagramas conceituais (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Eppler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2006).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 das imagens: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https://inotes4you.files.wordpress.com/2014/04/20140419-205613.jpg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http://www.knowledge-communication.org/gallery.html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973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considerada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ferramenta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cognitiva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através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intepretação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gerada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pela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disso,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estimula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interpretativo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já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um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dados,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gerada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intepretação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que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deverá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ampliar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capacidade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cognitiva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através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estímulo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visual (Alexandre, Tavares, 2008).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Contudo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gráfica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fenômenos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arbitrários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baseiam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princípios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Logo,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elaborar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informação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copiado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trabalho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Alexandre que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devemos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referência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visualização explora principalmente o sentido humano que possui maior aptidão para captação de informação temporal: a visão. Além de ser o primeiro componente do sistema sensorial, a visão é o sentido adquirido mais rapidamente  pelo cérebro e possui ainda capacidade de paralelismo; isto é, mesmo tendo a atenção focada num determinado ponto de uma cena visual, o que lhe circunvizinha, num raio bastante largo, também é alvo do sistema de visão.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Shimpenom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P.,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N. 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Improving the User Interface through Gestalt Design Principles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Proceedings of IEEE 26th Annual Software Technology Conference, 2014, Long Beach, California, USA, 31 March-3 April 2014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Alexandre, D. S., &amp; Tavares, J. M. R. S. (2007).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percepção visual humana na visualização de dados. Trabalho apresentado no Congresso de Métodos Numéricos em Engenharia, XXVIII Congresso Ibero Latino-Americano sobre Métodos Computacionais em Engenharia, Porto, Portugal</a:t>
            </a:r>
          </a:p>
          <a:p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404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r>
              <a:rPr lang="en-US" dirty="0" smtClean="0"/>
              <a:t> 1996, </a:t>
            </a:r>
            <a:r>
              <a:rPr lang="en-US" dirty="0" err="1" smtClean="0"/>
              <a:t>Shneiderman</a:t>
            </a:r>
            <a:r>
              <a:rPr lang="en-US" dirty="0" smtClean="0"/>
              <a:t>,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estabelecer</a:t>
            </a:r>
            <a:r>
              <a:rPr lang="en-US" dirty="0" smtClean="0"/>
              <a:t> um </a:t>
            </a:r>
            <a:r>
              <a:rPr lang="en-US" dirty="0" err="1" smtClean="0"/>
              <a:t>guia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roteiro</a:t>
            </a:r>
            <a:r>
              <a:rPr lang="en-US" baseline="0" dirty="0" smtClean="0"/>
              <a:t> para a </a:t>
            </a:r>
            <a:r>
              <a:rPr lang="en-US" baseline="0" dirty="0" err="1" smtClean="0"/>
              <a:t>construção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visualizações</a:t>
            </a:r>
            <a:r>
              <a:rPr lang="en-US" baseline="0" dirty="0" smtClean="0"/>
              <a:t>, </a:t>
            </a:r>
            <a:r>
              <a:rPr lang="en-US" dirty="0" err="1" smtClean="0"/>
              <a:t>definiu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princípio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básico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reconhecido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o Mantra da </a:t>
            </a:r>
            <a:r>
              <a:rPr lang="en-US" baseline="0" dirty="0" err="1" smtClean="0"/>
              <a:t>Visualização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primeiro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visão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geral</a:t>
            </a:r>
            <a:r>
              <a:rPr lang="en-US" baseline="0" dirty="0" smtClean="0"/>
              <a:t>, zoom e </a:t>
            </a:r>
            <a:r>
              <a:rPr lang="en-US" baseline="0" dirty="0" err="1" smtClean="0"/>
              <a:t>filtro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depois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detalhe</a:t>
            </a:r>
            <a:r>
              <a:rPr lang="en-US" baseline="0" dirty="0" smtClean="0"/>
              <a:t> o que for de </a:t>
            </a:r>
            <a:r>
              <a:rPr lang="en-US" baseline="0" dirty="0" err="1" smtClean="0"/>
              <a:t>interesse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2006, Stephen Few </a:t>
            </a:r>
            <a:r>
              <a:rPr lang="en-US" baseline="0" dirty="0" err="1" smtClean="0"/>
              <a:t>explicou</a:t>
            </a:r>
            <a:r>
              <a:rPr lang="en-US" baseline="0" dirty="0" smtClean="0"/>
              <a:t> o mantra </a:t>
            </a:r>
            <a:r>
              <a:rPr lang="en-US" baseline="0" dirty="0" err="1" smtClean="0"/>
              <a:t>através</a:t>
            </a:r>
            <a:r>
              <a:rPr lang="en-US" baseline="0" dirty="0" smtClean="0"/>
              <a:t> de um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. A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ilustra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variação</a:t>
            </a:r>
            <a:r>
              <a:rPr lang="en-US" baseline="0" dirty="0" smtClean="0"/>
              <a:t> ds </a:t>
            </a:r>
            <a:r>
              <a:rPr lang="en-US" baseline="0" dirty="0" err="1" smtClean="0"/>
              <a:t>valores</a:t>
            </a:r>
            <a:r>
              <a:rPr lang="en-US" baseline="0" dirty="0" smtClean="0"/>
              <a:t> de 1430 </a:t>
            </a:r>
            <a:r>
              <a:rPr lang="en-US" baseline="0" dirty="0" err="1" smtClean="0"/>
              <a:t>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durante</a:t>
            </a:r>
            <a:r>
              <a:rPr lang="en-US" baseline="0" dirty="0" smtClean="0"/>
              <a:t> 52 </a:t>
            </a:r>
            <a:r>
              <a:rPr lang="en-US" baseline="0" dirty="0" err="1" smtClean="0"/>
              <a:t>semanas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elaborada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usando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TimeSearcher</a:t>
            </a:r>
            <a:r>
              <a:rPr lang="en-US" baseline="0" dirty="0" smtClean="0"/>
              <a:t> 2. </a:t>
            </a:r>
            <a:r>
              <a:rPr lang="en-US" baseline="0" dirty="0" err="1" smtClean="0"/>
              <a:t>Obviamente</a:t>
            </a:r>
            <a:r>
              <a:rPr lang="en-US" baseline="0" dirty="0" smtClean="0"/>
              <a:t>, a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adequada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comparar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valores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específicas</a:t>
            </a:r>
            <a:r>
              <a:rPr lang="en-US" baseline="0" dirty="0" smtClean="0"/>
              <a:t>. Mas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conclusões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respeito</a:t>
            </a:r>
            <a:r>
              <a:rPr lang="en-US" baseline="0" dirty="0" smtClean="0"/>
              <a:t> dos dados,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,: a </a:t>
            </a:r>
            <a:r>
              <a:rPr lang="en-US" baseline="0" dirty="0" err="1" smtClean="0"/>
              <a:t>maior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concentração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valores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intervalo</a:t>
            </a:r>
            <a:r>
              <a:rPr lang="en-US" baseline="0" dirty="0" smtClean="0"/>
              <a:t> entre 7 e 80 </a:t>
            </a:r>
            <a:r>
              <a:rPr lang="en-US" baseline="0" dirty="0" err="1" smtClean="0"/>
              <a:t>dolares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próximo</a:t>
            </a:r>
            <a:r>
              <a:rPr lang="en-US" baseline="0" dirty="0" smtClean="0"/>
              <a:t> à 10º </a:t>
            </a:r>
            <a:r>
              <a:rPr lang="en-US" baseline="0" dirty="0" err="1" smtClean="0"/>
              <a:t>semana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houve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pico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atividade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Depois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geral</a:t>
            </a:r>
            <a:r>
              <a:rPr lang="en-US" baseline="0" dirty="0" smtClean="0"/>
              <a:t> dos dados, o </a:t>
            </a:r>
            <a:r>
              <a:rPr lang="en-US" baseline="0" dirty="0" err="1" smtClean="0"/>
              <a:t>próximo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passo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focar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examiná</a:t>
            </a:r>
            <a:r>
              <a:rPr lang="en-US" baseline="0" dirty="0" smtClean="0"/>
              <a:t>-lo com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detalhes</a:t>
            </a:r>
            <a:r>
              <a:rPr lang="en-US" baseline="0" dirty="0" smtClean="0"/>
              <a:t>. O </a:t>
            </a:r>
            <a:r>
              <a:rPr lang="en-US" baseline="0" dirty="0" err="1" smtClean="0"/>
              <a:t>foco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função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interesse</a:t>
            </a:r>
            <a:r>
              <a:rPr lang="en-US" baseline="0" dirty="0" smtClean="0"/>
              <a:t>. No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dado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autor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foco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dado no </a:t>
            </a:r>
            <a:r>
              <a:rPr lang="en-US" baseline="0" dirty="0" err="1" smtClean="0"/>
              <a:t>período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próximo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semanas</a:t>
            </a:r>
            <a:r>
              <a:rPr lang="en-US" baseline="0" dirty="0" smtClean="0"/>
              <a:t>. </a:t>
            </a:r>
            <a:endParaRPr lang="en-US" dirty="0" smtClean="0"/>
          </a:p>
          <a:p>
            <a:r>
              <a:rPr lang="en-US" dirty="0" smtClean="0"/>
              <a:t>B. </a:t>
            </a:r>
            <a:r>
              <a:rPr lang="en-US" dirty="0" err="1" smtClean="0"/>
              <a:t>Shneiderman</a:t>
            </a:r>
            <a:r>
              <a:rPr lang="en-US" dirty="0" smtClean="0"/>
              <a:t>,  The Eyes Have It: A Task by Data Type Taxonomy for Information </a:t>
            </a:r>
          </a:p>
          <a:p>
            <a:r>
              <a:rPr lang="en-US" dirty="0" smtClean="0"/>
              <a:t>Visualizations, pp. 336, IEEE Symposium on Visual Languages, (1996).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[Few, 2006] Stephen Few,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Surest Path to Visual Discovery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Business Intelligence Network (b-eye-network), Created at: April 11, 2006, Retrieved at: April 19, 2006.</a:t>
            </a:r>
          </a:p>
          <a:p>
            <a:r>
              <a:rPr lang="en-US" dirty="0" smtClean="0"/>
              <a:t> 336, IEEE Symposium on Visual Languages, (1996).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265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Desta forma,</a:t>
            </a:r>
            <a:r>
              <a:rPr lang="pt-BR" baseline="0" dirty="0" smtClean="0"/>
              <a:t> o foco foi dado entre a 8ª e 12ª semana. Veja que a barra logo abaixo da figura mostra o foco em relação ao período original de maneira que o visualizador reconheça este período como sendo parte de um todo.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265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Depois</a:t>
            </a:r>
            <a:r>
              <a:rPr lang="pt-BR" baseline="0" dirty="0" smtClean="0"/>
              <a:t> disto, foram selecionadas somente as ações com maiores valores na décima semana. O filtro foi aplicado várias vezes até que se chegasse as 4 ações com maiores valores na 10ª semana.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265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Depois do filtro, são exibidos</a:t>
            </a:r>
            <a:r>
              <a:rPr lang="pt-BR" baseline="0" dirty="0" smtClean="0"/>
              <a:t> os detalhes de uma ação em específico (valores por semana e nomes). Na janela de detalhes, são exibidas as ações e seus respectivos valores na semana selecionada (11). Na parte inferior da janela de detalhes, são listadas as ações exibidas na janela principal. A figura permite identificar um detalhe interessante dos dados. Veja que na janela de detalhes, são listadas 5 ações, mas aparecem 4 linhas na janela principal. Ao selecionar as demais ações, é possível perceber que uma mesma linha representa duas ações diferentes. Esse detalhe pode estimular uma nova investigação iniciando um novo ciclo de análise.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265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Nesta figura,</a:t>
            </a:r>
            <a:r>
              <a:rPr lang="pt-BR" baseline="0" dirty="0" smtClean="0"/>
              <a:t> retornamos à visão geral das semanas. Com as ações de maiores valores selecionadas, é possível identificar que até a 36ª semana, os valores das duas ações foram idênticos. Esta constatação pode sugerir um erro de digitação, por exemplo. </a:t>
            </a:r>
          </a:p>
          <a:p>
            <a:r>
              <a:rPr lang="pt-BR" baseline="0" dirty="0" smtClean="0"/>
              <a:t>Veja que este conhecimento só foi possível obter a partir dos recursos oferecidos pela visualização definidos a partir da sequencia lógica estabelecida: o todo, depois as partes. </a:t>
            </a:r>
          </a:p>
          <a:p>
            <a:r>
              <a:rPr lang="pt-BR" baseline="0" dirty="0" smtClean="0"/>
              <a:t>Esta concepção do processo de criação de visualizações está fortemente associada com uma das teorias mais clássicas sobre a percepção: a teoria de Gestalt.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265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644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http://www.atireiopaunografico.com.br/search/label/distorcao%20grafica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689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096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368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39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302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071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Fonte</a:t>
            </a:r>
            <a:r>
              <a:rPr lang="pt-BR" baseline="0" dirty="0" smtClean="0"/>
              <a:t> da imagem (esquerda): http://g1.globo.com/especial-publicitario/zap/imoveis/noticia/2016/04/o-auge-e-queda-do-mercado-imobiliario-em-uma-decada.html</a:t>
            </a:r>
          </a:p>
          <a:p>
            <a:r>
              <a:rPr lang="pt-BR" baseline="0" dirty="0" smtClean="0"/>
              <a:t>Fonte da imagem (direita): http://viz.wtf/post/141555929574/unemployment-in-brazil-compared-to-other-countries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97866-766C-47D9-B835-08EEDBB4BF1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6799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serve</a:t>
            </a:r>
            <a:r>
              <a:rPr lang="pt-BR" baseline="0" dirty="0" smtClean="0"/>
              <a:t> para mostrar o exemplo “real”. Nos próximos slides vamos explicar melhor cada exemplo.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97866-766C-47D9-B835-08EEDBB4BF1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124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r>
              <a:rPr lang="pt-BR" baseline="0" dirty="0" smtClean="0"/>
              <a:t> de como o gráfico deveria ter sido criado.</a:t>
            </a:r>
          </a:p>
          <a:p>
            <a:r>
              <a:rPr lang="pt-BR" baseline="0" dirty="0" smtClean="0"/>
              <a:t>Notem que a diferença entre as taxas é 5 vezes maior em relação a hoje (2012).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97866-766C-47D9-B835-08EEDBB4BF1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421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r>
              <a:rPr lang="pt-BR" baseline="0" dirty="0" smtClean="0"/>
              <a:t> de como o gráfico deveria ter sido criado.</a:t>
            </a:r>
          </a:p>
          <a:p>
            <a:r>
              <a:rPr lang="pt-BR" baseline="0" dirty="0" smtClean="0"/>
              <a:t>Notem que a diferença entre as taxas não é tão “gritante”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97866-766C-47D9-B835-08EEDBB4BF15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514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Este gráfico mostra a anatomia</a:t>
            </a:r>
            <a:r>
              <a:rPr lang="pt-BR" baseline="0" dirty="0" smtClean="0"/>
              <a:t> dos vencedores do TED Talk. 1% utilizou recursos visuais sofisticados, 5% iniciaram com uma piada, 49% contrariavam alguma teoria / tese...</a:t>
            </a:r>
            <a:endParaRPr lang="pt-BR" dirty="0" smtClean="0"/>
          </a:p>
          <a:p>
            <a:r>
              <a:rPr lang="pt-BR" dirty="0" smtClean="0"/>
              <a:t>Este exemplo mostra dois tipos de erros cometidos: uso da</a:t>
            </a:r>
            <a:r>
              <a:rPr lang="pt-BR" baseline="0" dirty="0" smtClean="0"/>
              <a:t> terceira dimensão e do formato espiral que não agregam informação ao gráfico. A escolha do gráfico de pizza foi acertada, pois os dados possuem o relacionamento parte-todo.</a:t>
            </a:r>
            <a:endParaRPr lang="pt-BR" dirty="0" smtClean="0"/>
          </a:p>
          <a:p>
            <a:r>
              <a:rPr lang="pt-BR" dirty="0" smtClean="0"/>
              <a:t>http://wtfviz.net/post/60203066686/the-spiral-staircase-courtesy-of-janwillemtulp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97866-766C-47D9-B835-08EEDBB4BF1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127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gráfico mostra a anatomia</a:t>
            </a:r>
            <a:r>
              <a:rPr lang="pt-BR" baseline="0" dirty="0" smtClean="0"/>
              <a:t> dos vencedores do TED Talk. 1% utilizou recursos visuais sofisticados, 5% iniciaram com uma piada, 49% contrariavam alguma teoria / tese...</a:t>
            </a:r>
            <a:endParaRPr lang="pt-BR" dirty="0" smtClean="0"/>
          </a:p>
          <a:p>
            <a:r>
              <a:rPr lang="pt-BR" dirty="0" smtClean="0"/>
              <a:t>A solução</a:t>
            </a:r>
            <a:r>
              <a:rPr lang="pt-BR" baseline="0" dirty="0" smtClean="0"/>
              <a:t> para esse tipo de visualização é usar o gráfico de pizza no formato padrão e sem 3D</a:t>
            </a:r>
            <a:endParaRPr lang="pt-BR" dirty="0" smtClean="0"/>
          </a:p>
          <a:p>
            <a:r>
              <a:rPr lang="pt-BR" dirty="0" smtClean="0"/>
              <a:t>http://wtfviz.net/post/60203066686/the-spiral-staircase-courtesy-of-janwillemtulp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97866-766C-47D9-B835-08EEDBB4BF1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41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None/>
            </a:pPr>
            <a:r>
              <a:rPr lang="pt-BR" baseline="0" dirty="0" smtClean="0"/>
              <a:t>Historicamente, a visualização </a:t>
            </a:r>
            <a:r>
              <a:rPr lang="pt-BR" dirty="0" smtClean="0"/>
              <a:t>de informação vem sendo usada como ferramenta decisiva</a:t>
            </a:r>
            <a:r>
              <a:rPr lang="pt-BR" baseline="0" dirty="0" smtClean="0"/>
              <a:t> e fundamental em diferentes processos. Um dos exemplos pioneiros é denominado na literatura como mapa de </a:t>
            </a:r>
            <a:r>
              <a:rPr lang="pt-BR" baseline="0" dirty="0" err="1" smtClean="0"/>
              <a:t>Snow</a:t>
            </a:r>
            <a:r>
              <a:rPr lang="pt-BR" baseline="0" dirty="0" smtClean="0"/>
              <a:t>. </a:t>
            </a:r>
          </a:p>
          <a:p>
            <a:r>
              <a:rPr lang="pt-BR" dirty="0" smtClean="0"/>
              <a:t>Londres em 1854 após Revolução Industrial era marcada pelo crescimento populacional caótico e desorganizado, não havia tratamento de esgoto e a proliferação de doenças era muito comum. Neste mesmo ano, </a:t>
            </a:r>
            <a:r>
              <a:rPr lang="pt-BR" sz="120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um surto de cólera matou 616 pessoas. John </a:t>
            </a:r>
            <a:r>
              <a:rPr lang="pt-BR" sz="1200" dirty="0" err="1" smtClean="0">
                <a:latin typeface="DejaVu Serif" panose="02060603050605020204" pitchFamily="18" charset="0"/>
                <a:ea typeface="DejaVu Serif" panose="02060603050605020204" pitchFamily="18" charset="0"/>
              </a:rPr>
              <a:t>Snow</a:t>
            </a:r>
            <a:r>
              <a:rPr lang="pt-BR" sz="1200" baseline="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 era</a:t>
            </a:r>
            <a:r>
              <a:rPr lang="pt-BR" sz="120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 um físico que contestava a atribuição do miasma como agente da doença. Para</a:t>
            </a:r>
            <a:r>
              <a:rPr lang="pt-BR" sz="1200" baseline="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 refutar esta hipótese, o físico c</a:t>
            </a:r>
            <a:r>
              <a:rPr lang="pt-BR" sz="120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oletou e tabelou</a:t>
            </a:r>
            <a:r>
              <a:rPr lang="pt-BR" sz="1200" baseline="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 </a:t>
            </a:r>
            <a:r>
              <a:rPr lang="pt-BR" sz="120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os dados sobre a quantidade de mortes em cada endereço.</a:t>
            </a:r>
            <a:r>
              <a:rPr lang="pt-BR" sz="1200" baseline="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 Depois disto, ele elaborou uma mapeamento destes dados incluindo a localização das fontes de água distribuídas no bairro. Ao analisar este mapeamento, foi possível observar que a maioria das mortes se concentravam próximas a uma determinada fonte. A partir desta informação, foi constada que a fonte de água estava contaminada. O surto foi controlado logo após as autoridades terem interditado a fonte.</a:t>
            </a:r>
            <a:endParaRPr lang="pt-BR" sz="1200" dirty="0" smtClean="0">
              <a:latin typeface="DejaVu Serif" panose="02060603050605020204" pitchFamily="18" charset="0"/>
              <a:ea typeface="DejaVu Serif" panose="02060603050605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477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Mostrar o </a:t>
            </a:r>
            <a:r>
              <a:rPr lang="pt-BR" baseline="0" dirty="0" err="1" smtClean="0"/>
              <a:t>gif</a:t>
            </a:r>
            <a:r>
              <a:rPr lang="pt-BR" baseline="0" dirty="0" smtClean="0"/>
              <a:t> desta página http://urbandemographics.blogspot.com.br/2014/10/how-to-make-your-pie-chart-less-terrible.html que faz uma animação sobre como remover excessos do gráfico de pizza.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97866-766C-47D9-B835-08EEDBB4BF1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994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Mostrar o </a:t>
            </a:r>
            <a:r>
              <a:rPr lang="pt-BR" baseline="0" dirty="0" err="1" smtClean="0"/>
              <a:t>gif</a:t>
            </a:r>
            <a:r>
              <a:rPr lang="pt-BR" baseline="0" dirty="0" smtClean="0"/>
              <a:t> desta página http://urbandemographics.blogspot.com.br/2014/10/how-to-make-your-pie-chart-less-terrible.html que faz uma animação sobre como remover excessos do gráfico de pizza.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97866-766C-47D9-B835-08EEDBB4BF1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44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Contextualização: definição do</a:t>
            </a:r>
            <a:r>
              <a:rPr lang="pt-BR" baseline="0" dirty="0" smtClean="0"/>
              <a:t> contexto de utilização da visualização</a:t>
            </a:r>
          </a:p>
          <a:p>
            <a:r>
              <a:rPr lang="pt-BR" baseline="0" dirty="0" smtClean="0"/>
              <a:t>Captura: obtenção dos dados brutos</a:t>
            </a:r>
          </a:p>
          <a:p>
            <a:r>
              <a:rPr lang="pt-BR" baseline="0" dirty="0" smtClean="0"/>
              <a:t>Limpeza: garantir a qualidade dos dados</a:t>
            </a:r>
          </a:p>
          <a:p>
            <a:r>
              <a:rPr lang="pt-BR" baseline="0" dirty="0" smtClean="0"/>
              <a:t>Conversão: conversão dos dados em formato apropriado</a:t>
            </a:r>
          </a:p>
          <a:p>
            <a:r>
              <a:rPr lang="pt-BR" baseline="0" dirty="0" smtClean="0"/>
              <a:t>Transformação: descoberta de novos conhecimentos</a:t>
            </a:r>
          </a:p>
          <a:p>
            <a:r>
              <a:rPr lang="pt-BR" baseline="0" dirty="0" smtClean="0"/>
              <a:t>Mapeamento Visual: escolha do gráfico</a:t>
            </a:r>
          </a:p>
          <a:p>
            <a:r>
              <a:rPr lang="pt-BR" baseline="0" dirty="0" smtClean="0"/>
              <a:t>Construção Visual: construção do gráfico</a:t>
            </a:r>
          </a:p>
          <a:p>
            <a:r>
              <a:rPr lang="pt-BR" dirty="0" smtClean="0"/>
              <a:t>Interação:</a:t>
            </a:r>
            <a:r>
              <a:rPr lang="pt-BR" baseline="0" dirty="0" smtClean="0"/>
              <a:t> inserção de recursos interativos no gráfico</a:t>
            </a:r>
          </a:p>
          <a:p>
            <a:r>
              <a:rPr lang="pt-BR" baseline="0" dirty="0" smtClean="0"/>
              <a:t>Validação: verificar se a visualização atende ao objetivo</a:t>
            </a:r>
          </a:p>
          <a:p>
            <a:r>
              <a:rPr lang="pt-BR" baseline="0" dirty="0" smtClean="0"/>
              <a:t>Comentar que o processo não é linear, que algumas etapas podem ser realizadas em conjunto e outras em ordens diferente.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548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6485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142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aseline="0" dirty="0" smtClean="0"/>
          </a:p>
          <a:p>
            <a:r>
              <a:rPr lang="pt-BR" sz="1200" baseline="0" dirty="0" err="1" smtClean="0"/>
              <a:t>Wikis</a:t>
            </a:r>
            <a:r>
              <a:rPr lang="pt-BR" sz="1200" baseline="0" dirty="0" smtClean="0"/>
              <a:t>:</a:t>
            </a:r>
          </a:p>
          <a:p>
            <a:r>
              <a:rPr lang="pt-BR" dirty="0" smtClean="0"/>
              <a:t>http://www.infovis-wiki.net/index.php?title=Category:Publications</a:t>
            </a:r>
          </a:p>
          <a:p>
            <a:r>
              <a:rPr lang="pt-BR" dirty="0" smtClean="0"/>
              <a:t>http://www.wikiviz.org/</a:t>
            </a:r>
          </a:p>
          <a:p>
            <a:endParaRPr lang="pt-BR" dirty="0" smtClean="0"/>
          </a:p>
          <a:p>
            <a:r>
              <a:rPr lang="pt-BR" dirty="0" smtClean="0"/>
              <a:t>Sites/Blogs:</a:t>
            </a:r>
          </a:p>
          <a:p>
            <a:r>
              <a:rPr lang="pt-BR" dirty="0" smtClean="0"/>
              <a:t>http://www.thefunctionalart.com/</a:t>
            </a:r>
          </a:p>
          <a:p>
            <a:r>
              <a:rPr lang="pt-BR" dirty="0" smtClean="0"/>
              <a:t>http://www.perceptualedge.com/</a:t>
            </a:r>
          </a:p>
          <a:p>
            <a:r>
              <a:rPr lang="pt-BR" dirty="0" smtClean="0"/>
              <a:t>http://flowingdata.com/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http://visualisingdata.com/</a:t>
            </a:r>
            <a:endParaRPr lang="pt-BR" dirty="0" smtClean="0"/>
          </a:p>
          <a:p>
            <a:r>
              <a:rPr lang="pt-BR" dirty="0" smtClean="0"/>
              <a:t>http://viz.wtf/</a:t>
            </a:r>
          </a:p>
          <a:p>
            <a:endParaRPr lang="pt-BR" dirty="0" smtClean="0"/>
          </a:p>
          <a:p>
            <a:r>
              <a:rPr lang="pt-BR" dirty="0" smtClean="0"/>
              <a:t>Projetos:</a:t>
            </a:r>
          </a:p>
          <a:p>
            <a:r>
              <a:rPr lang="pt-BR" dirty="0" smtClean="0"/>
              <a:t>http://helpmeviz.com/2014/02/05/have-data-will-visualize/</a:t>
            </a:r>
          </a:p>
          <a:p>
            <a:r>
              <a:rPr lang="pt-BR" dirty="0" smtClean="0"/>
              <a:t>http://seeingdata.org/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7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480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Sites/Blogs:</a:t>
            </a:r>
          </a:p>
          <a:p>
            <a:r>
              <a:rPr lang="pt-BR" dirty="0" smtClean="0"/>
              <a:t>http://www.thefunctionalart.com/</a:t>
            </a:r>
          </a:p>
          <a:p>
            <a:r>
              <a:rPr lang="pt-BR" dirty="0" smtClean="0"/>
              <a:t>http://www.perceptualedge.com/</a:t>
            </a:r>
          </a:p>
          <a:p>
            <a:r>
              <a:rPr lang="pt-BR" dirty="0" smtClean="0"/>
              <a:t>http://flowingdata.com/</a:t>
            </a:r>
          </a:p>
          <a:p>
            <a:r>
              <a:rPr lang="pt-BR" dirty="0" smtClean="0"/>
              <a:t>http://www.visualisingdata.com/</a:t>
            </a:r>
          </a:p>
          <a:p>
            <a:r>
              <a:rPr lang="pt-BR" dirty="0" smtClean="0"/>
              <a:t>http://viz.wtf/</a:t>
            </a:r>
          </a:p>
          <a:p>
            <a:endParaRPr lang="pt-BR" dirty="0" smtClean="0"/>
          </a:p>
          <a:p>
            <a:pPr lvl="1"/>
            <a:r>
              <a:rPr lang="pt-BR" sz="2400" dirty="0" smtClean="0">
                <a:hlinkClick r:id="rId3"/>
              </a:rPr>
              <a:t>https://eagereyes.org/</a:t>
            </a:r>
            <a:endParaRPr lang="pt-BR" sz="2400" dirty="0" smtClean="0"/>
          </a:p>
          <a:p>
            <a:pPr lvl="1"/>
            <a:r>
              <a:rPr lang="pt-BR" sz="2400" dirty="0" smtClean="0">
                <a:hlinkClick r:id="rId4"/>
              </a:rPr>
              <a:t>http://www.cs.ubc.ca/~tmm/vadbook/</a:t>
            </a:r>
            <a:endParaRPr lang="pt-BR" sz="2400" dirty="0" smtClean="0"/>
          </a:p>
          <a:p>
            <a:pPr lvl="1"/>
            <a:r>
              <a:rPr lang="pt-BR" sz="2400" dirty="0" smtClean="0">
                <a:hlinkClick r:id="rId5"/>
              </a:rPr>
              <a:t>https://datavisualization.ch/showcases/</a:t>
            </a:r>
            <a:endParaRPr lang="pt-BR" sz="2400" dirty="0" smtClean="0"/>
          </a:p>
          <a:p>
            <a:pPr lvl="1"/>
            <a:r>
              <a:rPr lang="pt-BR" sz="2400" dirty="0" smtClean="0">
                <a:hlinkClick r:id="rId6"/>
              </a:rPr>
              <a:t>http://infosthetics.com/</a:t>
            </a:r>
            <a:endParaRPr lang="pt-BR" sz="2400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Projetos:</a:t>
            </a:r>
          </a:p>
          <a:p>
            <a:r>
              <a:rPr lang="pt-BR" dirty="0" smtClean="0"/>
              <a:t>http://helpmeviz.com/2014/02/05/have-data-will-visualize/</a:t>
            </a:r>
          </a:p>
          <a:p>
            <a:r>
              <a:rPr lang="pt-BR" dirty="0" smtClean="0"/>
              <a:t>http://seeingdata.org/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 smtClean="0">
                <a:hlinkClick r:id="rId7"/>
              </a:rPr>
              <a:t>http://www.brightpointinc.com/</a:t>
            </a:r>
            <a:endParaRPr lang="pt-BR" sz="24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 smtClean="0">
                <a:hlinkClick r:id="rId8"/>
              </a:rPr>
              <a:t>http://www.visual-telling.com/</a:t>
            </a:r>
            <a:endParaRPr lang="pt-BR" sz="24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977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21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7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4584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62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645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Outro exemplo</a:t>
            </a:r>
            <a:r>
              <a:rPr lang="pt-BR" baseline="0" dirty="0" smtClean="0"/>
              <a:t> histórico e clássico foi o mapa elaborado por Charles </a:t>
            </a:r>
            <a:r>
              <a:rPr lang="pt-BR" baseline="0" dirty="0" err="1" smtClean="0"/>
              <a:t>Minard</a:t>
            </a:r>
            <a:r>
              <a:rPr lang="pt-BR" baseline="0" dirty="0" smtClean="0"/>
              <a:t> na campanha russa de Napoleão. </a:t>
            </a:r>
            <a:r>
              <a:rPr lang="pt-BR" dirty="0" err="1" smtClean="0"/>
              <a:t>Minard</a:t>
            </a:r>
            <a:r>
              <a:rPr lang="pt-BR" dirty="0" smtClean="0"/>
              <a:t> faz vívidas comparações: no início da campanha, 422 000 soldados cruzaram o rio </a:t>
            </a:r>
            <a:r>
              <a:rPr lang="pt-BR" dirty="0" err="1" smtClean="0"/>
              <a:t>Niémen</a:t>
            </a:r>
            <a:r>
              <a:rPr lang="pt-BR" dirty="0" smtClean="0"/>
              <a:t> (ilustrado pelo número e pela espessura do traço castanho). No fim, regressaram apenas 4 000 (indicado pelo número e pela espessura do traço preto).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640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Contudo, é importante saber</a:t>
            </a:r>
            <a:r>
              <a:rPr lang="pt-BR" baseline="0" dirty="0" smtClean="0"/>
              <a:t> exatamente o que o termo representa. </a:t>
            </a:r>
            <a:r>
              <a:rPr lang="pt-BR" dirty="0" smtClean="0"/>
              <a:t>De acordo</a:t>
            </a:r>
            <a:r>
              <a:rPr lang="pt-BR" baseline="0" dirty="0" smtClean="0"/>
              <a:t> com o dicionário (http://www.dicio.com.br/), visualizar significa transformar conceitos </a:t>
            </a:r>
            <a:r>
              <a:rPr lang="pt-BR" sz="1200" dirty="0" smtClean="0"/>
              <a:t>abstratos em imagens mentalmente visíveis</a:t>
            </a:r>
            <a:r>
              <a:rPr lang="pt-BR" sz="1200" baseline="0" dirty="0" smtClean="0"/>
              <a:t> ou formar uma imagem mental. Nesta definição, estão incluídas quaisquer representações feitas através de imagens podendo ser geradas até mesmo por alucinações. Contudo, a visualização de dados se refere ao uso dos estímulos proveniente dos olhos para criar uma imagem visual. Desta forma, a visualização de dados extrapola o conceito de representação gráfica. </a:t>
            </a:r>
          </a:p>
          <a:p>
            <a:endParaRPr lang="pt-BR" sz="1200" baseline="0" dirty="0" smtClean="0"/>
          </a:p>
          <a:p>
            <a:endParaRPr lang="pt-BR" sz="1200" baseline="0" dirty="0" smtClean="0"/>
          </a:p>
          <a:p>
            <a:r>
              <a:rPr lang="pt-BR" sz="1200" baseline="0" dirty="0" smtClean="0"/>
              <a:t>Fonte da imagem: https://aldobarreto.wordpress.com/2013/08/17/uma-diferenca-entre-visualizacao-da-informacao-e-arquitetura-de-informacao/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668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visualização de informação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representa dados abstratos para os quais, geralmente, não existe uma representação visual óbvia e geométrica correspondente no mundo físico [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Valiati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2008]. De acordo com Nascimento e Ferreira (2005), neste caso, a representação visual pode ser gerada com base nos relacionamentos e informações inferidos acerca dos dados abstratos. Exemplos de dados abstratos são: os resultados de um questionário ou uma base de dados dos empregados de uma empresa contendo nome, endereço, salário e outros atributos [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Voigt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2012].</a:t>
            </a:r>
          </a:p>
          <a:p>
            <a:endParaRPr lang="pt-BR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Nascimento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 A. and Ferreira, C. B. (2005).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Visualização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Informações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abordagem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prática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XXV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Congresso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Sociedade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Brasileira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Computação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XXIV JAI. UNISINOS, S. Leopoldo–RS.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Valiati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 R. de A. (2008).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Avaliação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usabilidade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técnicas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visualização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informações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multidimensionais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Universidade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Federal do Rio Grande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Voigt, M.,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Pietschmann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Meißner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(30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2012). Context-aware Recommendation of Visualization Components. . http://www.thinkmind.org/index.php?view=article&amp;articleid=eknow_2012_5_10_60055, [accessed on Sep 20].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295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termo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exploratória de dados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(do inglês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Exploratory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EDA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foi apresentado por John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(1981) como uma abordagem para analisar dados em busca de padrões, tendências e comportamentos.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Yamaguchi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2010]. De acordo com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Filliben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(2004), EDA emprega uma variedade de técnicas (a maioria gráficas) para maximizar: as ideias sobre o conjunto de dados, a detecção de outliers e anomalias, a extração de variáveis importantes e o desenvolvimento de modelos.</a:t>
            </a:r>
          </a:p>
          <a:p>
            <a:endParaRPr lang="pt-BR" dirty="0" smtClean="0"/>
          </a:p>
          <a:p>
            <a:r>
              <a:rPr lang="pt-BR" dirty="0" smtClean="0"/>
              <a:t>Técnicas empregadas: histograma,</a:t>
            </a:r>
            <a:r>
              <a:rPr lang="pt-BR" baseline="0" dirty="0" smtClean="0"/>
              <a:t> gráfico de dispersão</a:t>
            </a:r>
          </a:p>
          <a:p>
            <a:endParaRPr lang="pt-BR" baseline="0" dirty="0" smtClean="0"/>
          </a:p>
          <a:p>
            <a:r>
              <a:rPr lang="pt-BR" baseline="0" dirty="0" smtClean="0"/>
              <a:t>Fonte das imagens: </a:t>
            </a:r>
          </a:p>
          <a:p>
            <a:r>
              <a:rPr lang="pt-BR" baseline="0" dirty="0" smtClean="0"/>
              <a:t>1. http://public.tableau.com/s/gallery/how-much-cash-does-freshman-generate</a:t>
            </a:r>
          </a:p>
          <a:p>
            <a:r>
              <a:rPr lang="pt-BR" baseline="0" dirty="0" smtClean="0"/>
              <a:t>2. http://public.tableau.com/s/blog/2016/02/what-expect-data-storytelling-2016</a:t>
            </a:r>
          </a:p>
          <a:p>
            <a:endParaRPr lang="pt-BR" baseline="0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Filliben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J. J. (2004). What is EDA? http://www.itl.nist.gov/div898/handbook/eda/section1/eda11.htm, [accessed on Apr 3].</a:t>
            </a:r>
            <a:endParaRPr lang="pt-BR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Yamaguchi, J. K. (2010).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Diretrizes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escolha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técnicas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visualização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aplicadas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extração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conhecimento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Pós-Graduação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Ciência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Computação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6FB35-EFBF-4558-A6D4-F915EABC4E5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39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279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24000" y="64294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254158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9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49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619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64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024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377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66825"/>
            <a:ext cx="10515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72457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092200" y="-176554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10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1041400" y="1325563"/>
            <a:ext cx="10515600" cy="4351338"/>
          </a:xfrm>
        </p:spPr>
        <p:txBody>
          <a:bodyPr/>
          <a:lstStyle>
            <a:lvl1pPr marL="228600" indent="-228600">
              <a:buSzPct val="80000"/>
              <a:buFontTx/>
              <a:buBlip>
                <a:blip r:embed="rId2"/>
              </a:buBlip>
              <a:defRPr sz="3600"/>
            </a:lvl1pPr>
            <a:lvl2pPr marL="685800" indent="-228600">
              <a:lnSpc>
                <a:spcPct val="100000"/>
              </a:lnSpc>
              <a:spcBef>
                <a:spcPts val="672"/>
              </a:spcBef>
              <a:buFont typeface="Arial" panose="020B0604020202020204" pitchFamily="34" charset="0"/>
              <a:buChar char="•"/>
              <a:defRPr sz="3200"/>
            </a:lvl2pPr>
            <a:lvl3pPr marL="1143000" indent="-228600">
              <a:lnSpc>
                <a:spcPct val="100000"/>
              </a:lnSpc>
              <a:spcBef>
                <a:spcPts val="672"/>
              </a:spcBef>
              <a:buFont typeface="Wingdings" panose="05000000000000000000" pitchFamily="2" charset="2"/>
              <a:buChar char="§"/>
              <a:defRPr sz="2800"/>
            </a:lvl3pPr>
            <a:lvl4pPr>
              <a:lnSpc>
                <a:spcPct val="100000"/>
              </a:lnSpc>
              <a:spcBef>
                <a:spcPts val="576"/>
              </a:spcBef>
              <a:defRPr/>
            </a:lvl4pPr>
            <a:lvl5pPr>
              <a:lnSpc>
                <a:spcPct val="100000"/>
              </a:lnSpc>
              <a:spcBef>
                <a:spcPts val="576"/>
              </a:spcBef>
              <a:defRPr/>
            </a:lvl5pPr>
          </a:lstStyle>
          <a:p>
            <a:pPr lvl="0"/>
            <a:r>
              <a:rPr lang="pt-BR" dirty="0" smtClean="0"/>
              <a:t>  Clique para editar o texto mestre</a:t>
            </a:r>
          </a:p>
          <a:p>
            <a:pPr lvl="1"/>
            <a:r>
              <a:rPr lang="pt-BR" dirty="0" smtClean="0"/>
              <a:t>  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0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5000" y="-176554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5999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1669"/>
            <a:ext cx="12192000" cy="1228216"/>
          </a:xfrm>
          <a:prstGeom prst="rect">
            <a:avLst/>
          </a:prstGeom>
        </p:spPr>
      </p:pic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100" y="2850808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061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100" y="2850808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8118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5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43"/>
            <a:ext cx="12192000" cy="1325563"/>
          </a:xfrm>
          <a:prstGeom prst="rect">
            <a:avLst/>
          </a:prstGeom>
        </p:spPr>
      </p:pic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100" y="2850808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5627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22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731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50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C08F7-1F6F-47F2-AD32-46283639DCDE}" type="datetimeFigureOut">
              <a:rPr lang="pt-BR" smtClean="0"/>
              <a:t>09/11/2018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004F6-A49E-4773-81CD-8C145ADEFF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15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63" r:id="rId4"/>
    <p:sldLayoutId id="2147483664" r:id="rId5"/>
    <p:sldLayoutId id="214748367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orybench.org/spread-zika-virus-roundup-visualizations/" TargetMode="External"/><Relationship Id="rId3" Type="http://schemas.openxmlformats.org/officeDocument/2006/relationships/image" Target="../media/image2.gif"/><Relationship Id="rId7" Type="http://schemas.openxmlformats.org/officeDocument/2006/relationships/hyperlink" Target="http://population.io/#/1992/02/17/female/Brazil/hom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ealthintelligence.drupalgardens.com/content/dashboard-monitor-microcephaly-outbreak-brazil" TargetMode="External"/><Relationship Id="rId11" Type="http://schemas.openxmlformats.org/officeDocument/2006/relationships/hyperlink" Target="http://evolutionofweb.appspot.com/?hl=pt-br" TargetMode="External"/><Relationship Id="rId5" Type="http://schemas.openxmlformats.org/officeDocument/2006/relationships/hyperlink" Target="http://www.healthmap.org/en/" TargetMode="External"/><Relationship Id="rId10" Type="http://schemas.openxmlformats.org/officeDocument/2006/relationships/hyperlink" Target="http://www.cabreastcancer.org/causes/" TargetMode="External"/><Relationship Id="rId4" Type="http://schemas.openxmlformats.org/officeDocument/2006/relationships/hyperlink" Target="http://public.tableau.com/s/gallery/50-years-crime-us" TargetMode="External"/><Relationship Id="rId9" Type="http://schemas.openxmlformats.org/officeDocument/2006/relationships/hyperlink" Target="http://london2012.nytimes.com/results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flowingdata.com/" TargetMode="External"/><Relationship Id="rId3" Type="http://schemas.openxmlformats.org/officeDocument/2006/relationships/image" Target="../media/image2.gif"/><Relationship Id="rId7" Type="http://schemas.openxmlformats.org/officeDocument/2006/relationships/hyperlink" Target="http://www.perceptualedge.com/" TargetMode="External"/><Relationship Id="rId12" Type="http://schemas.openxmlformats.org/officeDocument/2006/relationships/hyperlink" Target="http://vizwiz.blogspot.com.br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hefunctionalart.com/" TargetMode="External"/><Relationship Id="rId11" Type="http://schemas.openxmlformats.org/officeDocument/2006/relationships/hyperlink" Target="http://www.informationisbeautiful.net/" TargetMode="External"/><Relationship Id="rId5" Type="http://schemas.openxmlformats.org/officeDocument/2006/relationships/hyperlink" Target="http://www.wikiviz.org/" TargetMode="External"/><Relationship Id="rId10" Type="http://schemas.openxmlformats.org/officeDocument/2006/relationships/hyperlink" Target="http://viz.wtf/" TargetMode="External"/><Relationship Id="rId4" Type="http://schemas.openxmlformats.org/officeDocument/2006/relationships/hyperlink" Target="http://www.infovis-wiki.net/index.php?title=Category:Publications" TargetMode="External"/><Relationship Id="rId9" Type="http://schemas.openxmlformats.org/officeDocument/2006/relationships/hyperlink" Target="http://www.visualisingdata.com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helpmeviz.com/2014/02/05/have-data-will-visualize/" TargetMode="External"/><Relationship Id="rId3" Type="http://schemas.openxmlformats.org/officeDocument/2006/relationships/image" Target="../media/image2.gif"/><Relationship Id="rId7" Type="http://schemas.openxmlformats.org/officeDocument/2006/relationships/hyperlink" Target="http://infosthetics.com/" TargetMode="External"/><Relationship Id="rId12" Type="http://schemas.openxmlformats.org/officeDocument/2006/relationships/hyperlink" Target="http://labvis.eba.ufrj.br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visualization.ch/showcases/" TargetMode="External"/><Relationship Id="rId11" Type="http://schemas.openxmlformats.org/officeDocument/2006/relationships/hyperlink" Target="http://www.visual-telling.com/" TargetMode="External"/><Relationship Id="rId5" Type="http://schemas.openxmlformats.org/officeDocument/2006/relationships/hyperlink" Target="http://www.cs.ubc.ca/~tmm/vadbook/" TargetMode="External"/><Relationship Id="rId10" Type="http://schemas.openxmlformats.org/officeDocument/2006/relationships/hyperlink" Target="http://www.brightpointinc.com/" TargetMode="External"/><Relationship Id="rId4" Type="http://schemas.openxmlformats.org/officeDocument/2006/relationships/hyperlink" Target="https://eagereyes.org/" TargetMode="External"/><Relationship Id="rId9" Type="http://schemas.openxmlformats.org/officeDocument/2006/relationships/hyperlink" Target="http://seeingdata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entaho.com/" TargetMode="External"/><Relationship Id="rId3" Type="http://schemas.openxmlformats.org/officeDocument/2006/relationships/image" Target="../media/image2.gif"/><Relationship Id="rId7" Type="http://schemas.openxmlformats.org/officeDocument/2006/relationships/hyperlink" Target="https://infogr.a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lik.com/" TargetMode="External"/><Relationship Id="rId5" Type="http://schemas.openxmlformats.org/officeDocument/2006/relationships/hyperlink" Target="http://www.ibm.com/analytics/watson-analytics/us-en/" TargetMode="External"/><Relationship Id="rId10" Type="http://schemas.openxmlformats.org/officeDocument/2006/relationships/hyperlink" Target="http://circos.ca/" TargetMode="External"/><Relationship Id="rId4" Type="http://schemas.openxmlformats.org/officeDocument/2006/relationships/hyperlink" Target="http://www.tableau.com/" TargetMode="External"/><Relationship Id="rId9" Type="http://schemas.openxmlformats.org/officeDocument/2006/relationships/hyperlink" Target="http://hadoop.apache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506930" y="3834583"/>
            <a:ext cx="29496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Autores:</a:t>
            </a:r>
          </a:p>
          <a:p>
            <a:r>
              <a:rPr lang="pt-BR" sz="2400" b="1" dirty="0" smtClean="0">
                <a:solidFill>
                  <a:schemeClr val="bg1"/>
                </a:solidFill>
              </a:rPr>
              <a:t>Fernanda </a:t>
            </a:r>
            <a:r>
              <a:rPr lang="pt-BR" sz="2400" b="1" dirty="0">
                <a:solidFill>
                  <a:schemeClr val="bg1"/>
                </a:solidFill>
              </a:rPr>
              <a:t>Ribeiro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Bárbara Caetano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 err="1">
                <a:solidFill>
                  <a:schemeClr val="bg1"/>
                </a:solidFill>
              </a:rPr>
              <a:t>Melise</a:t>
            </a:r>
            <a:r>
              <a:rPr lang="pt-BR" sz="2400" b="1" dirty="0">
                <a:solidFill>
                  <a:schemeClr val="bg1"/>
                </a:solidFill>
              </a:rPr>
              <a:t> Paula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Guilherme Xavier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Rafael Oliveira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08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do Conhecimento</a:t>
            </a:r>
            <a:endParaRPr lang="pt-BR" dirty="0"/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635000" y="983018"/>
            <a:ext cx="11475936" cy="272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Blip>
                <a:blip r:embed="rId3"/>
              </a:buBlip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Courier New" panose="02070309020205020404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600" dirty="0" smtClean="0"/>
              <a:t>Auxilia o processo de criação e compartilhamento de conhecimento</a:t>
            </a:r>
          </a:p>
          <a:p>
            <a:pPr>
              <a:lnSpc>
                <a:spcPct val="150000"/>
              </a:lnSpc>
            </a:pPr>
            <a:r>
              <a:rPr lang="pt-BR" sz="2600" dirty="0"/>
              <a:t>Uso de representações visuais para criar, integrar e aplicar conhecimento</a:t>
            </a:r>
          </a:p>
          <a:p>
            <a:pPr>
              <a:lnSpc>
                <a:spcPct val="150000"/>
              </a:lnSpc>
            </a:pPr>
            <a:r>
              <a:rPr lang="pt-BR" sz="2600" dirty="0" smtClean="0"/>
              <a:t>Formatos visuais utilizados: esboços, diagramas, mapas mentais, metáforas visuais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71" y="3156071"/>
            <a:ext cx="4559300" cy="3419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15" y="3140385"/>
            <a:ext cx="5525729" cy="343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  <p:grpSp>
        <p:nvGrpSpPr>
          <p:cNvPr id="14" name="Grupo 13"/>
          <p:cNvGrpSpPr/>
          <p:nvPr/>
        </p:nvGrpSpPr>
        <p:grpSpPr>
          <a:xfrm>
            <a:off x="10389623" y="1001949"/>
            <a:ext cx="1703662" cy="5778228"/>
            <a:chOff x="10175132" y="1001949"/>
            <a:chExt cx="1703662" cy="5778228"/>
          </a:xfrm>
        </p:grpSpPr>
        <p:sp>
          <p:nvSpPr>
            <p:cNvPr id="6" name="Chave direita 5"/>
            <p:cNvSpPr/>
            <p:nvPr/>
          </p:nvSpPr>
          <p:spPr>
            <a:xfrm>
              <a:off x="10175132" y="1001949"/>
              <a:ext cx="204281" cy="5778228"/>
            </a:xfrm>
            <a:prstGeom prst="rightBrac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10422406" y="3567897"/>
              <a:ext cx="14563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Áreas de Aplicação</a:t>
              </a:r>
              <a:endParaRPr lang="pt-BR" dirty="0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-144265" y="1001949"/>
            <a:ext cx="1558529" cy="5778228"/>
            <a:chOff x="31943" y="1001948"/>
            <a:chExt cx="1558529" cy="5778228"/>
          </a:xfrm>
        </p:grpSpPr>
        <p:sp>
          <p:nvSpPr>
            <p:cNvPr id="12" name="Chave direita 11"/>
            <p:cNvSpPr/>
            <p:nvPr/>
          </p:nvSpPr>
          <p:spPr>
            <a:xfrm rot="10800000">
              <a:off x="1386191" y="1001948"/>
              <a:ext cx="204281" cy="5778228"/>
            </a:xfrm>
            <a:prstGeom prst="rightBrace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31943" y="3706396"/>
              <a:ext cx="14563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Requisitos</a:t>
              </a:r>
              <a:endParaRPr lang="pt-BR" dirty="0"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21" y="968692"/>
            <a:ext cx="7628836" cy="58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60375" y="1056622"/>
            <a:ext cx="10515600" cy="1561072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 Ferramenta Cognitiva que utiliza a percepção visual para criação do conhecimento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  <p:sp>
        <p:nvSpPr>
          <p:cNvPr id="4" name="AutoShape 2" descr="Resultado de imagem para pessoa pensando desenh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723075" y="2359311"/>
            <a:ext cx="10310248" cy="4082196"/>
            <a:chOff x="1404377" y="2359311"/>
            <a:chExt cx="10310248" cy="408219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377" y="3177984"/>
              <a:ext cx="3115283" cy="2494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5" name="Diagrama 4"/>
            <p:cNvGraphicFramePr/>
            <p:nvPr>
              <p:extLst>
                <p:ext uri="{D42A27DB-BD31-4B8C-83A1-F6EECF244321}">
                  <p14:modId xmlns:p14="http://schemas.microsoft.com/office/powerpoint/2010/main" val="3556519766"/>
                </p:ext>
              </p:extLst>
            </p:nvPr>
          </p:nvGraphicFramePr>
          <p:xfrm>
            <a:off x="4519660" y="2359311"/>
            <a:ext cx="7165788" cy="40821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7492" y="3231772"/>
              <a:ext cx="2387133" cy="2440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Elipse 5"/>
            <p:cNvSpPr/>
            <p:nvPr/>
          </p:nvSpPr>
          <p:spPr>
            <a:xfrm>
              <a:off x="10829365" y="4715436"/>
              <a:ext cx="708211" cy="957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228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097742" y="859400"/>
            <a:ext cx="8624046" cy="915613"/>
          </a:xfrm>
        </p:spPr>
        <p:txBody>
          <a:bodyPr>
            <a:no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smtClean="0"/>
              <a:t> Mantra </a:t>
            </a:r>
            <a:r>
              <a:rPr lang="en-US" sz="2800" dirty="0"/>
              <a:t>da </a:t>
            </a:r>
            <a:r>
              <a:rPr lang="en-US" sz="2800" dirty="0" err="1" smtClean="0"/>
              <a:t>Visualização</a:t>
            </a:r>
            <a:r>
              <a:rPr lang="en-US" sz="2800" dirty="0" smtClean="0"/>
              <a:t> (</a:t>
            </a:r>
            <a:r>
              <a:rPr lang="en-US" sz="2800" dirty="0" err="1"/>
              <a:t>Shneiderman</a:t>
            </a:r>
            <a:r>
              <a:rPr lang="en-US" sz="2800" dirty="0"/>
              <a:t>, 1996 </a:t>
            </a:r>
            <a:r>
              <a:rPr lang="en-US" sz="2800" dirty="0" smtClean="0"/>
              <a:t>)</a:t>
            </a:r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endParaRPr lang="en-US" sz="28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2079812"/>
            <a:ext cx="9412941" cy="4396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76518" y="1936377"/>
            <a:ext cx="2277035" cy="534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err="1" smtClean="0"/>
              <a:t>Primeiro</a:t>
            </a:r>
            <a:r>
              <a:rPr lang="en-US" sz="2800" dirty="0" smtClean="0"/>
              <a:t>: </a:t>
            </a:r>
            <a:r>
              <a:rPr lang="en-US" sz="2800" b="1" dirty="0" err="1" smtClean="0">
                <a:solidFill>
                  <a:srgbClr val="FF0000"/>
                </a:solidFill>
              </a:rPr>
              <a:t>Visão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Geral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smtClean="0"/>
              <a:t>Zoom </a:t>
            </a:r>
            <a:r>
              <a:rPr lang="en-US" sz="2800" dirty="0"/>
              <a:t>e </a:t>
            </a:r>
            <a:r>
              <a:rPr lang="en-US" sz="2800" dirty="0" err="1" smtClean="0"/>
              <a:t>Filtragem</a:t>
            </a:r>
            <a:r>
              <a:rPr lang="en-US" sz="2800" dirty="0"/>
              <a:t>, </a:t>
            </a:r>
            <a:r>
              <a:rPr lang="en-US" sz="2800" dirty="0" smtClean="0"/>
              <a:t>    </a:t>
            </a:r>
            <a:r>
              <a:rPr lang="en-US" sz="2800" dirty="0" err="1" smtClean="0"/>
              <a:t>Só</a:t>
            </a:r>
            <a:r>
              <a:rPr lang="en-US" sz="2800" dirty="0" smtClean="0"/>
              <a:t> </a:t>
            </a:r>
            <a:r>
              <a:rPr lang="en-US" sz="2800" dirty="0" err="1" smtClean="0"/>
              <a:t>depois</a:t>
            </a:r>
            <a:r>
              <a:rPr lang="en-US" sz="2800" dirty="0" smtClean="0"/>
              <a:t>,   </a:t>
            </a:r>
            <a:r>
              <a:rPr lang="en-US" sz="2800" dirty="0" err="1"/>
              <a:t>o</a:t>
            </a:r>
            <a:r>
              <a:rPr lang="en-US" sz="2800" dirty="0" err="1" smtClean="0"/>
              <a:t>s</a:t>
            </a:r>
            <a:r>
              <a:rPr lang="en-US" sz="2800" dirty="0" smtClean="0"/>
              <a:t> </a:t>
            </a:r>
            <a:r>
              <a:rPr lang="en-US" sz="2800" dirty="0" err="1" smtClean="0"/>
              <a:t>Detalhes</a:t>
            </a:r>
            <a:endParaRPr lang="pt-BR" sz="2800" dirty="0"/>
          </a:p>
          <a:p>
            <a:pPr>
              <a:lnSpc>
                <a:spcPct val="170000"/>
              </a:lnSpc>
            </a:pPr>
            <a:r>
              <a:rPr lang="en-US" sz="2800" dirty="0"/>
              <a:t> 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859184" y="1925633"/>
            <a:ext cx="7432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Variação</a:t>
            </a:r>
            <a:r>
              <a:rPr lang="en-US" sz="2400" dirty="0" smtClean="0"/>
              <a:t> de 1430 </a:t>
            </a:r>
            <a:r>
              <a:rPr lang="en-US" sz="2400" dirty="0" err="1"/>
              <a:t>ações</a:t>
            </a:r>
            <a:r>
              <a:rPr lang="en-US" sz="2400" dirty="0"/>
              <a:t> </a:t>
            </a:r>
            <a:r>
              <a:rPr lang="en-US" sz="2400" dirty="0" err="1"/>
              <a:t>durante</a:t>
            </a:r>
            <a:r>
              <a:rPr lang="en-US" sz="2400" dirty="0"/>
              <a:t> 52 </a:t>
            </a:r>
            <a:r>
              <a:rPr lang="en-US" sz="2400" dirty="0" err="1"/>
              <a:t>semanas</a:t>
            </a:r>
            <a:r>
              <a:rPr lang="en-US" sz="2400" dirty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8989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097742" y="859400"/>
            <a:ext cx="8624046" cy="915613"/>
          </a:xfrm>
        </p:spPr>
        <p:txBody>
          <a:bodyPr>
            <a:no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smtClean="0"/>
              <a:t> Mantra </a:t>
            </a:r>
            <a:r>
              <a:rPr lang="en-US" sz="2800" dirty="0"/>
              <a:t>da </a:t>
            </a:r>
            <a:r>
              <a:rPr lang="en-US" sz="2800" dirty="0" err="1" smtClean="0"/>
              <a:t>Visualização</a:t>
            </a:r>
            <a:r>
              <a:rPr lang="en-US" sz="2800" dirty="0" smtClean="0"/>
              <a:t> (</a:t>
            </a:r>
            <a:r>
              <a:rPr lang="en-US" sz="2800" dirty="0" err="1"/>
              <a:t>Shneiderman</a:t>
            </a:r>
            <a:r>
              <a:rPr lang="en-US" sz="2800" dirty="0"/>
              <a:t>, 1996 </a:t>
            </a:r>
            <a:r>
              <a:rPr lang="en-US" sz="2800" dirty="0" smtClean="0"/>
              <a:t>)</a:t>
            </a:r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endParaRPr lang="en-US" sz="28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76518" y="1936377"/>
            <a:ext cx="2277035" cy="534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err="1" smtClean="0"/>
              <a:t>Primeiro</a:t>
            </a:r>
            <a:r>
              <a:rPr lang="en-US" sz="2800" dirty="0" smtClean="0"/>
              <a:t>: </a:t>
            </a:r>
            <a:r>
              <a:rPr lang="en-US" sz="2800" dirty="0" err="1" smtClean="0"/>
              <a:t>Visão</a:t>
            </a:r>
            <a:r>
              <a:rPr lang="en-US" sz="2800" dirty="0" smtClean="0"/>
              <a:t> </a:t>
            </a:r>
            <a:r>
              <a:rPr lang="en-US" sz="2800" dirty="0" err="1" smtClean="0"/>
              <a:t>Geral</a:t>
            </a:r>
            <a:endParaRPr lang="en-US" sz="2800" dirty="0" smtClean="0"/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Zoom </a:t>
            </a:r>
            <a:r>
              <a:rPr lang="en-US" sz="2800" dirty="0"/>
              <a:t>e </a:t>
            </a:r>
            <a:r>
              <a:rPr lang="en-US" sz="2800" dirty="0" err="1" smtClean="0"/>
              <a:t>Filtragem</a:t>
            </a:r>
            <a:r>
              <a:rPr lang="en-US" sz="2800" dirty="0"/>
              <a:t>, </a:t>
            </a:r>
            <a:r>
              <a:rPr lang="en-US" sz="2800" dirty="0" smtClean="0"/>
              <a:t>    </a:t>
            </a:r>
            <a:r>
              <a:rPr lang="en-US" sz="2800" dirty="0" err="1" smtClean="0"/>
              <a:t>Só</a:t>
            </a:r>
            <a:r>
              <a:rPr lang="en-US" sz="2800" dirty="0" smtClean="0"/>
              <a:t> </a:t>
            </a:r>
            <a:r>
              <a:rPr lang="en-US" sz="2800" dirty="0" err="1" smtClean="0"/>
              <a:t>depois</a:t>
            </a:r>
            <a:r>
              <a:rPr lang="en-US" sz="2800" dirty="0" smtClean="0"/>
              <a:t>,   </a:t>
            </a:r>
            <a:r>
              <a:rPr lang="en-US" sz="2800" dirty="0" err="1"/>
              <a:t>o</a:t>
            </a:r>
            <a:r>
              <a:rPr lang="en-US" sz="2800" dirty="0" err="1" smtClean="0"/>
              <a:t>s</a:t>
            </a:r>
            <a:r>
              <a:rPr lang="en-US" sz="2800" dirty="0" smtClean="0"/>
              <a:t> </a:t>
            </a:r>
            <a:r>
              <a:rPr lang="en-US" sz="2800" dirty="0" err="1" smtClean="0"/>
              <a:t>Detalhes</a:t>
            </a:r>
            <a:endParaRPr lang="pt-BR" sz="2800" dirty="0"/>
          </a:p>
          <a:p>
            <a:pPr>
              <a:lnSpc>
                <a:spcPct val="170000"/>
              </a:lnSpc>
            </a:pPr>
            <a:r>
              <a:rPr lang="en-US" sz="2800" dirty="0"/>
              <a:t> </a:t>
            </a:r>
            <a:endParaRPr lang="pt-BR" dirty="0"/>
          </a:p>
        </p:txBody>
      </p:sp>
      <p:pic>
        <p:nvPicPr>
          <p:cNvPr id="3074" name="Picture 2" descr="http://www.b-eye-network.com/images/content/Few_Figure_2_80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4" y="1784164"/>
            <a:ext cx="9000564" cy="479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859184" y="1809279"/>
            <a:ext cx="7432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Foco</a:t>
            </a:r>
            <a:r>
              <a:rPr lang="en-US" sz="2400" dirty="0" smtClean="0"/>
              <a:t> entre a </a:t>
            </a:r>
            <a:r>
              <a:rPr lang="pt-BR" sz="2400" dirty="0"/>
              <a:t>8ª e 12ª semana</a:t>
            </a:r>
            <a:r>
              <a:rPr lang="en-US" sz="2400" dirty="0" smtClean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717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097742" y="859400"/>
            <a:ext cx="8624046" cy="915613"/>
          </a:xfrm>
        </p:spPr>
        <p:txBody>
          <a:bodyPr>
            <a:no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smtClean="0"/>
              <a:t> Mantra </a:t>
            </a:r>
            <a:r>
              <a:rPr lang="en-US" sz="2800" dirty="0"/>
              <a:t>da </a:t>
            </a:r>
            <a:r>
              <a:rPr lang="en-US" sz="2800" dirty="0" err="1" smtClean="0"/>
              <a:t>Visualização</a:t>
            </a:r>
            <a:r>
              <a:rPr lang="en-US" sz="2800" dirty="0" smtClean="0"/>
              <a:t> (</a:t>
            </a:r>
            <a:r>
              <a:rPr lang="en-US" sz="2800" dirty="0" err="1"/>
              <a:t>Shneiderman</a:t>
            </a:r>
            <a:r>
              <a:rPr lang="en-US" sz="2800" dirty="0"/>
              <a:t>, 1996 </a:t>
            </a:r>
            <a:r>
              <a:rPr lang="en-US" sz="2800" dirty="0" smtClean="0"/>
              <a:t>)</a:t>
            </a:r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endParaRPr lang="en-US" sz="28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76518" y="1936377"/>
            <a:ext cx="2277035" cy="534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err="1" smtClean="0"/>
              <a:t>Primeiro</a:t>
            </a:r>
            <a:r>
              <a:rPr lang="en-US" sz="2800" dirty="0" smtClean="0"/>
              <a:t>: </a:t>
            </a:r>
            <a:r>
              <a:rPr lang="en-US" sz="2800" dirty="0" err="1" smtClean="0"/>
              <a:t>Visão</a:t>
            </a:r>
            <a:r>
              <a:rPr lang="en-US" sz="2800" dirty="0" smtClean="0"/>
              <a:t> </a:t>
            </a:r>
            <a:r>
              <a:rPr lang="en-US" sz="2800" dirty="0" err="1" smtClean="0"/>
              <a:t>Geral</a:t>
            </a:r>
            <a:endParaRPr lang="en-US" sz="2800" dirty="0" smtClean="0"/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/>
              <a:t>Zoom e </a:t>
            </a:r>
            <a:r>
              <a:rPr lang="en-US" sz="2800" b="1" dirty="0" err="1" smtClean="0">
                <a:solidFill>
                  <a:srgbClr val="FF0000"/>
                </a:solidFill>
              </a:rPr>
              <a:t>Filtragem</a:t>
            </a:r>
            <a:r>
              <a:rPr lang="en-US" sz="2800" dirty="0"/>
              <a:t>, </a:t>
            </a:r>
            <a:r>
              <a:rPr lang="en-US" sz="2800" dirty="0" smtClean="0"/>
              <a:t>    </a:t>
            </a:r>
            <a:r>
              <a:rPr lang="en-US" sz="2800" dirty="0" err="1" smtClean="0"/>
              <a:t>Só</a:t>
            </a:r>
            <a:r>
              <a:rPr lang="en-US" sz="2800" dirty="0" smtClean="0"/>
              <a:t> </a:t>
            </a:r>
            <a:r>
              <a:rPr lang="en-US" sz="2800" dirty="0" err="1" smtClean="0"/>
              <a:t>depois</a:t>
            </a:r>
            <a:r>
              <a:rPr lang="en-US" sz="2800" dirty="0" smtClean="0"/>
              <a:t>,   </a:t>
            </a:r>
            <a:r>
              <a:rPr lang="en-US" sz="2800" dirty="0" err="1"/>
              <a:t>o</a:t>
            </a:r>
            <a:r>
              <a:rPr lang="en-US" sz="2800" dirty="0" err="1" smtClean="0"/>
              <a:t>s</a:t>
            </a:r>
            <a:r>
              <a:rPr lang="en-US" sz="2800" dirty="0" smtClean="0"/>
              <a:t> </a:t>
            </a:r>
            <a:r>
              <a:rPr lang="en-US" sz="2800" dirty="0" err="1" smtClean="0"/>
              <a:t>Detalhes</a:t>
            </a:r>
            <a:endParaRPr lang="pt-BR" sz="2800" dirty="0"/>
          </a:p>
          <a:p>
            <a:pPr>
              <a:lnSpc>
                <a:spcPct val="170000"/>
              </a:lnSpc>
            </a:pPr>
            <a:r>
              <a:rPr lang="en-US" sz="2800" dirty="0"/>
              <a:t> </a:t>
            </a:r>
            <a:endParaRPr lang="pt-BR" dirty="0"/>
          </a:p>
        </p:txBody>
      </p:sp>
      <p:pic>
        <p:nvPicPr>
          <p:cNvPr id="4098" name="Picture 2" descr="http://www.b-eye-network.com/images/content/Few_Figure_3_80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1936377"/>
            <a:ext cx="8785412" cy="456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585070" y="4211949"/>
            <a:ext cx="23550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Seleção</a:t>
            </a:r>
            <a:r>
              <a:rPr lang="en-US" sz="2400" dirty="0" smtClean="0"/>
              <a:t> das </a:t>
            </a:r>
            <a:r>
              <a:rPr lang="en-US" sz="2400" dirty="0" err="1" smtClean="0"/>
              <a:t>ações</a:t>
            </a:r>
            <a:r>
              <a:rPr lang="en-US" sz="2400" dirty="0" smtClean="0"/>
              <a:t> com </a:t>
            </a:r>
            <a:r>
              <a:rPr lang="en-US" sz="2400" dirty="0" err="1" smtClean="0"/>
              <a:t>maiores</a:t>
            </a:r>
            <a:r>
              <a:rPr lang="en-US" sz="2400" dirty="0" smtClean="0"/>
              <a:t> </a:t>
            </a:r>
            <a:r>
              <a:rPr lang="en-US" sz="2400" dirty="0" err="1" smtClean="0"/>
              <a:t>valores</a:t>
            </a:r>
            <a:r>
              <a:rPr lang="en-US" sz="2400" dirty="0" smtClean="0"/>
              <a:t> entre a </a:t>
            </a:r>
            <a:r>
              <a:rPr lang="pt-BR" sz="2400" dirty="0"/>
              <a:t>8ª e 12ª semana</a:t>
            </a:r>
            <a:r>
              <a:rPr lang="en-US" sz="2400" dirty="0" smtClean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817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097742" y="859400"/>
            <a:ext cx="8624046" cy="915613"/>
          </a:xfrm>
        </p:spPr>
        <p:txBody>
          <a:bodyPr>
            <a:no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smtClean="0"/>
              <a:t> Mantra </a:t>
            </a:r>
            <a:r>
              <a:rPr lang="en-US" sz="2800" dirty="0"/>
              <a:t>da </a:t>
            </a:r>
            <a:r>
              <a:rPr lang="en-US" sz="2800" dirty="0" err="1" smtClean="0"/>
              <a:t>Visualização</a:t>
            </a:r>
            <a:r>
              <a:rPr lang="en-US" sz="2800" dirty="0" smtClean="0"/>
              <a:t> (</a:t>
            </a:r>
            <a:r>
              <a:rPr lang="en-US" sz="2800" dirty="0" err="1"/>
              <a:t>Shneiderman</a:t>
            </a:r>
            <a:r>
              <a:rPr lang="en-US" sz="2800" dirty="0"/>
              <a:t>, 1996 </a:t>
            </a:r>
            <a:r>
              <a:rPr lang="en-US" sz="2800" dirty="0" smtClean="0"/>
              <a:t>)</a:t>
            </a:r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endParaRPr lang="en-US" sz="28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76518" y="1936377"/>
            <a:ext cx="2277035" cy="534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err="1" smtClean="0"/>
              <a:t>Primeiro</a:t>
            </a:r>
            <a:r>
              <a:rPr lang="en-US" sz="2800" dirty="0" smtClean="0"/>
              <a:t>: </a:t>
            </a:r>
            <a:r>
              <a:rPr lang="en-US" sz="2800" dirty="0" err="1" smtClean="0"/>
              <a:t>Visão</a:t>
            </a:r>
            <a:r>
              <a:rPr lang="en-US" sz="2800" dirty="0" smtClean="0"/>
              <a:t> </a:t>
            </a:r>
            <a:r>
              <a:rPr lang="en-US" sz="2800" dirty="0" err="1" smtClean="0"/>
              <a:t>Geral</a:t>
            </a:r>
            <a:endParaRPr lang="en-US" sz="2800" dirty="0" smtClean="0"/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/>
              <a:t>Zoom e </a:t>
            </a:r>
            <a:r>
              <a:rPr lang="en-US" sz="2800" dirty="0" err="1"/>
              <a:t>Filtragem</a:t>
            </a:r>
            <a:r>
              <a:rPr lang="en-US" sz="2800" dirty="0"/>
              <a:t>, </a:t>
            </a:r>
            <a:r>
              <a:rPr lang="en-US" sz="2800" dirty="0" smtClean="0"/>
              <a:t>    </a:t>
            </a:r>
            <a:r>
              <a:rPr lang="en-US" sz="2800" dirty="0" err="1" smtClean="0"/>
              <a:t>Só</a:t>
            </a:r>
            <a:r>
              <a:rPr lang="en-US" sz="2800" dirty="0" smtClean="0"/>
              <a:t> </a:t>
            </a:r>
            <a:r>
              <a:rPr lang="en-US" sz="2800" dirty="0" err="1" smtClean="0"/>
              <a:t>depois</a:t>
            </a:r>
            <a:r>
              <a:rPr lang="en-US" sz="2800" dirty="0" smtClean="0"/>
              <a:t>,   </a:t>
            </a:r>
            <a:r>
              <a:rPr lang="en-US" sz="2800" dirty="0" err="1"/>
              <a:t>o</a:t>
            </a:r>
            <a:r>
              <a:rPr lang="en-US" sz="2800" dirty="0" err="1" smtClean="0"/>
              <a:t>s</a:t>
            </a:r>
            <a:r>
              <a:rPr lang="en-US" sz="2800" dirty="0" smtClean="0"/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Detalhes</a:t>
            </a:r>
            <a:endParaRPr lang="pt-BR" sz="2800" b="1" dirty="0">
              <a:solidFill>
                <a:srgbClr val="FF0000"/>
              </a:solidFill>
            </a:endParaRPr>
          </a:p>
          <a:p>
            <a:pPr>
              <a:lnSpc>
                <a:spcPct val="170000"/>
              </a:lnSpc>
            </a:pPr>
            <a:r>
              <a:rPr lang="en-US" sz="2800" dirty="0"/>
              <a:t> 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3" y="1624013"/>
            <a:ext cx="9170894" cy="499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530640" y="4211949"/>
            <a:ext cx="23550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Detalhes</a:t>
            </a:r>
            <a:r>
              <a:rPr lang="en-US" sz="2400" dirty="0" smtClean="0"/>
              <a:t> das </a:t>
            </a:r>
            <a:r>
              <a:rPr lang="en-US" sz="2400" dirty="0" err="1" smtClean="0"/>
              <a:t>ações</a:t>
            </a:r>
            <a:r>
              <a:rPr lang="en-US" sz="2400" dirty="0" smtClean="0"/>
              <a:t> com </a:t>
            </a:r>
            <a:r>
              <a:rPr lang="en-US" sz="2400" dirty="0" err="1" smtClean="0"/>
              <a:t>maiores</a:t>
            </a:r>
            <a:r>
              <a:rPr lang="en-US" sz="2400" dirty="0" smtClean="0"/>
              <a:t> </a:t>
            </a:r>
            <a:r>
              <a:rPr lang="en-US" sz="2400" dirty="0" err="1" smtClean="0"/>
              <a:t>valores</a:t>
            </a:r>
            <a:r>
              <a:rPr lang="en-US" sz="2400" dirty="0" smtClean="0"/>
              <a:t> entre a </a:t>
            </a:r>
            <a:r>
              <a:rPr lang="pt-BR" sz="2400" dirty="0"/>
              <a:t>8ª e 12ª semana</a:t>
            </a:r>
            <a:r>
              <a:rPr lang="en-US" sz="2400" dirty="0" smtClean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199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097742" y="859400"/>
            <a:ext cx="8624046" cy="915613"/>
          </a:xfrm>
        </p:spPr>
        <p:txBody>
          <a:bodyPr>
            <a:no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smtClean="0"/>
              <a:t> Mantra </a:t>
            </a:r>
            <a:r>
              <a:rPr lang="en-US" sz="2800" dirty="0"/>
              <a:t>da </a:t>
            </a:r>
            <a:r>
              <a:rPr lang="en-US" sz="2800" dirty="0" err="1" smtClean="0"/>
              <a:t>Visualização</a:t>
            </a:r>
            <a:r>
              <a:rPr lang="en-US" sz="2800" dirty="0" smtClean="0"/>
              <a:t> (</a:t>
            </a:r>
            <a:r>
              <a:rPr lang="en-US" sz="2800" dirty="0" err="1"/>
              <a:t>Shneiderman</a:t>
            </a:r>
            <a:r>
              <a:rPr lang="en-US" sz="2800" dirty="0"/>
              <a:t>, 1996 </a:t>
            </a:r>
            <a:r>
              <a:rPr lang="en-US" sz="2800" dirty="0" smtClean="0"/>
              <a:t>)</a:t>
            </a:r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endParaRPr lang="en-US" sz="28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76518" y="1936377"/>
            <a:ext cx="2277035" cy="461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 err="1" smtClean="0"/>
              <a:t>Primeiro</a:t>
            </a:r>
            <a:r>
              <a:rPr lang="en-US" sz="2800" dirty="0" smtClean="0"/>
              <a:t>: </a:t>
            </a:r>
            <a:r>
              <a:rPr lang="en-US" sz="2800" dirty="0" err="1" smtClean="0"/>
              <a:t>Visão</a:t>
            </a:r>
            <a:r>
              <a:rPr lang="en-US" sz="2800" dirty="0" smtClean="0"/>
              <a:t> </a:t>
            </a:r>
            <a:r>
              <a:rPr lang="en-US" sz="2800" dirty="0" err="1" smtClean="0"/>
              <a:t>Geral</a:t>
            </a:r>
            <a:endParaRPr lang="en-US" sz="2800" dirty="0" smtClean="0"/>
          </a:p>
          <a:p>
            <a:pPr marL="0" lvl="1" indent="0">
              <a:lnSpc>
                <a:spcPct val="170000"/>
              </a:lnSpc>
              <a:spcBef>
                <a:spcPts val="1000"/>
              </a:spcBef>
              <a:buSzPct val="80000"/>
              <a:buNone/>
            </a:pPr>
            <a:r>
              <a:rPr lang="en-US" sz="2800" dirty="0"/>
              <a:t>Zoom e </a:t>
            </a:r>
            <a:r>
              <a:rPr lang="en-US" sz="2800" dirty="0" err="1"/>
              <a:t>Filtragem</a:t>
            </a:r>
            <a:r>
              <a:rPr lang="en-US" sz="2800" dirty="0"/>
              <a:t>, </a:t>
            </a:r>
            <a:r>
              <a:rPr lang="en-US" sz="2800" dirty="0" smtClean="0"/>
              <a:t>    </a:t>
            </a:r>
            <a:r>
              <a:rPr lang="en-US" sz="2800" dirty="0" err="1" smtClean="0"/>
              <a:t>Só</a:t>
            </a:r>
            <a:r>
              <a:rPr lang="en-US" sz="2800" dirty="0" smtClean="0"/>
              <a:t> </a:t>
            </a:r>
            <a:r>
              <a:rPr lang="en-US" sz="2800" dirty="0" err="1" smtClean="0"/>
              <a:t>depois</a:t>
            </a:r>
            <a:r>
              <a:rPr lang="en-US" sz="2800" dirty="0" smtClean="0"/>
              <a:t>,   </a:t>
            </a:r>
            <a:r>
              <a:rPr lang="en-US" sz="2800" dirty="0" err="1" smtClean="0"/>
              <a:t>os</a:t>
            </a:r>
            <a:endParaRPr lang="pt-BR" sz="2800" b="1" dirty="0">
              <a:solidFill>
                <a:srgbClr val="FF0000"/>
              </a:solidFill>
            </a:endParaRPr>
          </a:p>
          <a:p>
            <a:pPr marL="0" lvl="1">
              <a:lnSpc>
                <a:spcPct val="170000"/>
              </a:lnSpc>
            </a:pPr>
            <a:r>
              <a:rPr lang="en-US" sz="2800" dirty="0" err="1" smtClean="0"/>
              <a:t>Detalhes</a:t>
            </a:r>
            <a:endParaRPr lang="pt-BR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1685365"/>
            <a:ext cx="8982635" cy="471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3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67658" y="1128339"/>
            <a:ext cx="11007165" cy="45194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BR" dirty="0" smtClean="0"/>
              <a:t> Estágio </a:t>
            </a:r>
            <a:r>
              <a:rPr lang="pt-BR" dirty="0" err="1" smtClean="0"/>
              <a:t>pré-atentivo</a:t>
            </a:r>
            <a:r>
              <a:rPr lang="pt-BR" dirty="0" smtClean="0"/>
              <a:t> da percepção</a:t>
            </a:r>
          </a:p>
          <a:p>
            <a:pPr lvl="1">
              <a:lnSpc>
                <a:spcPct val="200000"/>
              </a:lnSpc>
            </a:pPr>
            <a:r>
              <a:rPr lang="pt-BR" dirty="0" smtClean="0"/>
              <a:t>Acontece </a:t>
            </a:r>
            <a:r>
              <a:rPr lang="pt-BR" dirty="0"/>
              <a:t>antes que a atenção seja direcionada a algum objeto ou um ponto </a:t>
            </a:r>
            <a:r>
              <a:rPr lang="pt-BR" dirty="0" smtClean="0"/>
              <a:t>focal</a:t>
            </a:r>
          </a:p>
          <a:p>
            <a:pPr lvl="1">
              <a:lnSpc>
                <a:spcPct val="200000"/>
              </a:lnSpc>
            </a:pPr>
            <a:r>
              <a:rPr lang="pt-BR" dirty="0" smtClean="0"/>
              <a:t>Pode ser usado para influenciar atenção do visualizador</a:t>
            </a:r>
          </a:p>
          <a:p>
            <a:pPr marL="0" indent="0">
              <a:lnSpc>
                <a:spcPct val="200000"/>
              </a:lnSpc>
              <a:buNone/>
            </a:pPr>
            <a:endParaRPr lang="pt-BR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635000" y="-176554"/>
            <a:ext cx="10515600" cy="1325563"/>
          </a:xfrm>
        </p:spPr>
        <p:txBody>
          <a:bodyPr/>
          <a:lstStyle/>
          <a:p>
            <a:r>
              <a:rPr lang="pt-BR" dirty="0" smtClean="0"/>
              <a:t>Visualização de Informação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58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67658" y="1128340"/>
            <a:ext cx="11007165" cy="610814"/>
          </a:xfrm>
        </p:spPr>
        <p:txBody>
          <a:bodyPr/>
          <a:lstStyle/>
          <a:p>
            <a:r>
              <a:rPr lang="pt-BR" dirty="0" smtClean="0"/>
              <a:t> Seleção de Cor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4" name="Picture 3" descr="G:\is247\admin\images\healy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17" y="2671482"/>
            <a:ext cx="4224042" cy="325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:\is247\admin\images\healey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671481"/>
            <a:ext cx="4224042" cy="325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2"/>
          <p:cNvSpPr>
            <a:spLocks noGrp="1"/>
          </p:cNvSpPr>
          <p:nvPr>
            <p:ph type="title"/>
          </p:nvPr>
        </p:nvSpPr>
        <p:spPr>
          <a:xfrm>
            <a:off x="635000" y="-176554"/>
            <a:ext cx="10515600" cy="1325563"/>
          </a:xfrm>
        </p:spPr>
        <p:txBody>
          <a:bodyPr/>
          <a:lstStyle/>
          <a:p>
            <a:r>
              <a:rPr lang="pt-BR" dirty="0" smtClean="0"/>
              <a:t>Visualização de Informação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831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24224" y="895258"/>
            <a:ext cx="11365752" cy="57027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BR" sz="3200" dirty="0" smtClean="0"/>
              <a:t>O que é </a:t>
            </a:r>
            <a:r>
              <a:rPr lang="pt-BR" sz="3200" dirty="0"/>
              <a:t>V</a:t>
            </a:r>
            <a:r>
              <a:rPr lang="pt-BR" sz="3200" dirty="0" smtClean="0"/>
              <a:t>isualização de Informação?</a:t>
            </a:r>
          </a:p>
          <a:p>
            <a:pPr>
              <a:lnSpc>
                <a:spcPct val="150000"/>
              </a:lnSpc>
            </a:pPr>
            <a:r>
              <a:rPr lang="pt-BR" sz="3200" dirty="0" smtClean="0"/>
              <a:t>Percepção e </a:t>
            </a:r>
            <a:r>
              <a:rPr lang="pt-BR" sz="3200" dirty="0"/>
              <a:t>Visualização de </a:t>
            </a:r>
            <a:r>
              <a:rPr lang="pt-BR" sz="3200" dirty="0" smtClean="0"/>
              <a:t>Informação</a:t>
            </a:r>
          </a:p>
          <a:p>
            <a:pPr>
              <a:lnSpc>
                <a:spcPct val="150000"/>
              </a:lnSpc>
            </a:pPr>
            <a:r>
              <a:rPr lang="pt-BR" sz="3200" dirty="0" smtClean="0"/>
              <a:t>Visualização na prática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 smtClean="0"/>
              <a:t>Bons e Maus exemplos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 smtClean="0"/>
              <a:t>Metodologias para desenvolvimento/criação de Visualização de Informação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dirty="0" smtClean="0"/>
              <a:t>Ferramentas e Recursos</a:t>
            </a:r>
            <a:endParaRPr lang="pt-BR" sz="28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875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67658" y="1128340"/>
            <a:ext cx="11007165" cy="610814"/>
          </a:xfrm>
        </p:spPr>
        <p:txBody>
          <a:bodyPr/>
          <a:lstStyle/>
          <a:p>
            <a:r>
              <a:rPr lang="pt-BR" dirty="0" smtClean="0"/>
              <a:t> Seleção de forma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6" name="Picture 2051" descr="G:\is247\admin\images\healey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95" y="2702756"/>
            <a:ext cx="4445374" cy="342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52" descr="G:\is247\admin\images\healey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848" y="2691644"/>
            <a:ext cx="4445374" cy="34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2"/>
          <p:cNvSpPr>
            <a:spLocks noGrp="1"/>
          </p:cNvSpPr>
          <p:nvPr>
            <p:ph type="title"/>
          </p:nvPr>
        </p:nvSpPr>
        <p:spPr>
          <a:xfrm>
            <a:off x="635000" y="-176554"/>
            <a:ext cx="10515600" cy="1325563"/>
          </a:xfrm>
        </p:spPr>
        <p:txBody>
          <a:bodyPr/>
          <a:lstStyle/>
          <a:p>
            <a:r>
              <a:rPr lang="pt-BR" dirty="0" smtClean="0"/>
              <a:t>Visualização de Informação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56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67658" y="1128339"/>
            <a:ext cx="11007165" cy="102318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 smtClean="0"/>
              <a:t> Você consegue responder rapidamente onde está o círculo vermelho?</a:t>
            </a:r>
          </a:p>
          <a:p>
            <a:pPr marL="457200" lvl="1" indent="0" algn="ctr">
              <a:buNone/>
            </a:pPr>
            <a:endParaRPr lang="pt-BR" dirty="0"/>
          </a:p>
        </p:txBody>
      </p:sp>
      <p:pic>
        <p:nvPicPr>
          <p:cNvPr id="11" name="Picture 4" descr="G:\is247\admin\images\healey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094" y="2802028"/>
            <a:ext cx="4495800" cy="346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G:\is247\admin\images\healey6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18" y="2813143"/>
            <a:ext cx="4495800" cy="346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2"/>
          <p:cNvSpPr>
            <a:spLocks noGrp="1"/>
          </p:cNvSpPr>
          <p:nvPr>
            <p:ph type="title"/>
          </p:nvPr>
        </p:nvSpPr>
        <p:spPr>
          <a:xfrm>
            <a:off x="635000" y="-176554"/>
            <a:ext cx="10515600" cy="1325563"/>
          </a:xfrm>
        </p:spPr>
        <p:txBody>
          <a:bodyPr/>
          <a:lstStyle/>
          <a:p>
            <a:r>
              <a:rPr lang="pt-BR" dirty="0" smtClean="0"/>
              <a:t>Visualização de Informação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955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580744" y="1092481"/>
            <a:ext cx="10643067" cy="1543143"/>
          </a:xfrm>
        </p:spPr>
        <p:txBody>
          <a:bodyPr>
            <a:noAutofit/>
          </a:bodyPr>
          <a:lstStyle/>
          <a:p>
            <a:r>
              <a:rPr lang="pt-BR" sz="4000" dirty="0" smtClean="0"/>
              <a:t> Texto não é </a:t>
            </a:r>
            <a:r>
              <a:rPr lang="pt-BR" sz="4000" dirty="0" err="1" smtClean="0"/>
              <a:t>pré-atentivo</a:t>
            </a:r>
            <a:endParaRPr lang="pt-BR" sz="4000" dirty="0"/>
          </a:p>
          <a:p>
            <a:endParaRPr lang="pt-BR" sz="4000" dirty="0"/>
          </a:p>
        </p:txBody>
      </p:sp>
      <p:sp>
        <p:nvSpPr>
          <p:cNvPr id="5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 </a:t>
            </a:r>
            <a:endParaRPr lang="pt-BR" dirty="0"/>
          </a:p>
        </p:txBody>
      </p:sp>
      <p:sp>
        <p:nvSpPr>
          <p:cNvPr id="68" name="Text Box 3"/>
          <p:cNvSpPr txBox="1">
            <a:spLocks noChangeArrowheads="1"/>
          </p:cNvSpPr>
          <p:nvPr/>
        </p:nvSpPr>
        <p:spPr bwMode="auto">
          <a:xfrm>
            <a:off x="1165412" y="2057400"/>
            <a:ext cx="1038112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pt-BR" sz="2400" dirty="0"/>
              <a:t>SUBJECT PUNCHED QUICKLY OXIDIZED  TCEJBUS DEHCNUP YLKCIUQ DEZIDIXO</a:t>
            </a:r>
          </a:p>
          <a:p>
            <a:pPr eaLnBrk="0" hangingPunct="0"/>
            <a:r>
              <a:rPr lang="en-US" altLang="pt-BR" sz="2400" dirty="0"/>
              <a:t>CERTAIN QUICKLY PUNCHED METHODS NIATREC YLKCIUQ DEHCNUP SDOHTEM</a:t>
            </a:r>
          </a:p>
          <a:p>
            <a:pPr eaLnBrk="0" hangingPunct="0"/>
            <a:r>
              <a:rPr lang="en-US" altLang="pt-BR" sz="2400" dirty="0"/>
              <a:t>SCIENCE ENGLISH  RECORDS COLUMNS  ECNEICS HSILGNE  SDROCER  SNMULOC</a:t>
            </a:r>
          </a:p>
          <a:p>
            <a:pPr eaLnBrk="0" hangingPunct="0"/>
            <a:r>
              <a:rPr lang="en-US" altLang="pt-BR" sz="2400" dirty="0"/>
              <a:t>GOVERNS PRECISE EXAMPLE MERCURY SNREVOG ESICERP ELPMAXE YRUCREM</a:t>
            </a:r>
          </a:p>
          <a:p>
            <a:pPr eaLnBrk="0" hangingPunct="0"/>
            <a:r>
              <a:rPr lang="en-US" altLang="pt-BR" sz="2400" dirty="0"/>
              <a:t>CERTAIN QUICKLY PUNCHED METHODS NIATREC YLKCIUQ DEHCNUP SDOHTEM</a:t>
            </a:r>
          </a:p>
          <a:p>
            <a:pPr eaLnBrk="0" hangingPunct="0"/>
            <a:r>
              <a:rPr lang="en-US" altLang="pt-BR" sz="2400" dirty="0"/>
              <a:t>GOVERNS PRECISE EXAMPLE MERCURY SNREVOG ESICERP ELPMAXE YRUCREM</a:t>
            </a:r>
          </a:p>
          <a:p>
            <a:pPr eaLnBrk="0" hangingPunct="0"/>
            <a:r>
              <a:rPr lang="en-US" altLang="pt-BR" sz="2400" dirty="0"/>
              <a:t>SCIENCE ENGLISH  RECORDS COLUMNS  ECNEICS HSILGNE  SDROCER  SNMULOC</a:t>
            </a:r>
          </a:p>
          <a:p>
            <a:pPr eaLnBrk="0" hangingPunct="0"/>
            <a:r>
              <a:rPr lang="en-US" altLang="pt-BR" sz="2400" dirty="0"/>
              <a:t>SUBJECT PUNCHED QUICKLY OXIDIZED  TCEJBUS DEHCNUP YLKCIUQ DEZIDIXO</a:t>
            </a:r>
          </a:p>
          <a:p>
            <a:pPr eaLnBrk="0" hangingPunct="0"/>
            <a:r>
              <a:rPr lang="en-US" altLang="pt-BR" sz="2400" dirty="0"/>
              <a:t>CERTAIN QUICKLY PUNCHED METHODS NIATREC YLKCIUQ DEHCNUP SDOHTEM</a:t>
            </a:r>
          </a:p>
          <a:p>
            <a:pPr eaLnBrk="0" hangingPunct="0"/>
            <a:r>
              <a:rPr lang="en-US" altLang="pt-BR" sz="2400" dirty="0"/>
              <a:t>SCIENCE ENGLISH  RECORDS COLUMNS  ECNEICS HSILGNE  SDROCER  SNMULOC</a:t>
            </a:r>
          </a:p>
        </p:txBody>
      </p:sp>
    </p:spTree>
    <p:extLst>
      <p:ext uri="{BB962C8B-B14F-4D97-AF65-F5344CB8AC3E}">
        <p14:creationId xmlns:p14="http://schemas.microsoft.com/office/powerpoint/2010/main" val="187512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tarefas_perceptua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540" y="990600"/>
            <a:ext cx="7871013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395941" y="1200058"/>
            <a:ext cx="3315447" cy="4351338"/>
          </a:xfrm>
        </p:spPr>
        <p:txBody>
          <a:bodyPr/>
          <a:lstStyle/>
          <a:p>
            <a:r>
              <a:rPr lang="pt-BR" dirty="0" smtClean="0"/>
              <a:t> Ranking de precisão estabelecidos pelas tarefas perceptuais</a:t>
            </a:r>
            <a:endParaRPr lang="pt-BR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113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na prática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56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97223" y="-197221"/>
            <a:ext cx="11666763" cy="1325563"/>
          </a:xfrm>
        </p:spPr>
        <p:txBody>
          <a:bodyPr>
            <a:normAutofit/>
          </a:bodyPr>
          <a:lstStyle/>
          <a:p>
            <a:r>
              <a:rPr lang="pt-BR" sz="4000" b="1" dirty="0"/>
              <a:t>Visualização na </a:t>
            </a:r>
            <a:r>
              <a:rPr lang="pt-BR" sz="4000" b="1" dirty="0" smtClean="0"/>
              <a:t>prática: quando a representação é ruim</a:t>
            </a:r>
            <a:endParaRPr lang="pt-BR" sz="4000" b="1" dirty="0"/>
          </a:p>
        </p:txBody>
      </p:sp>
      <p:sp>
        <p:nvSpPr>
          <p:cNvPr id="8" name="Espaço Reservado para Conteúdo 4"/>
          <p:cNvSpPr txBox="1">
            <a:spLocks/>
          </p:cNvSpPr>
          <p:nvPr/>
        </p:nvSpPr>
        <p:spPr>
          <a:xfrm>
            <a:off x="897464" y="5921462"/>
            <a:ext cx="5465332" cy="72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pt-BR" dirty="0" smtClean="0">
                <a:cs typeface="Arial" panose="020B0604020202020204" pitchFamily="34" charset="0"/>
              </a:rPr>
              <a:t>C</a:t>
            </a:r>
            <a:r>
              <a:rPr lang="pt-BR" dirty="0" smtClean="0"/>
              <a:t>or e altura são randômicos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96" y="1139912"/>
            <a:ext cx="5739110" cy="3929370"/>
          </a:xfrm>
          <a:prstGeom prst="rect">
            <a:avLst/>
          </a:prstGeom>
        </p:spPr>
      </p:pic>
      <p:sp>
        <p:nvSpPr>
          <p:cNvPr id="10" name="Espaço Reservado para Conteúdo 4"/>
          <p:cNvSpPr txBox="1">
            <a:spLocks/>
          </p:cNvSpPr>
          <p:nvPr/>
        </p:nvSpPr>
        <p:spPr>
          <a:xfrm>
            <a:off x="6362796" y="5235418"/>
            <a:ext cx="5465332" cy="1393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pt-BR" dirty="0" smtClean="0">
                <a:cs typeface="Arial" panose="020B0604020202020204" pitchFamily="34" charset="0"/>
              </a:rPr>
              <a:t>Porcentagem de desemprego no Brasil é menor que no Reino Unido, EUA e Alemanha, mas altura da coluna é maior</a:t>
            </a:r>
            <a:endParaRPr lang="pt-BR" dirty="0" smtClean="0"/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912"/>
            <a:ext cx="6238875" cy="4762500"/>
          </a:xfrm>
        </p:spPr>
      </p:pic>
    </p:spTree>
    <p:extLst>
      <p:ext uri="{BB962C8B-B14F-4D97-AF65-F5344CB8AC3E}">
        <p14:creationId xmlns:p14="http://schemas.microsoft.com/office/powerpoint/2010/main" val="38823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1" y="1621928"/>
            <a:ext cx="6014670" cy="4446043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/>
          <a:stretch/>
        </p:blipFill>
        <p:spPr>
          <a:xfrm>
            <a:off x="6604000" y="1139912"/>
            <a:ext cx="5358503" cy="5410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ítulo 3"/>
          <p:cNvSpPr>
            <a:spLocks noGrp="1"/>
          </p:cNvSpPr>
          <p:nvPr>
            <p:ph type="title"/>
          </p:nvPr>
        </p:nvSpPr>
        <p:spPr>
          <a:xfrm>
            <a:off x="197223" y="-197221"/>
            <a:ext cx="11666763" cy="1325563"/>
          </a:xfrm>
        </p:spPr>
        <p:txBody>
          <a:bodyPr>
            <a:normAutofit/>
          </a:bodyPr>
          <a:lstStyle/>
          <a:p>
            <a:r>
              <a:rPr lang="pt-BR" sz="4000" b="1" dirty="0"/>
              <a:t>Visualização na </a:t>
            </a:r>
            <a:r>
              <a:rPr lang="pt-BR" sz="4000" b="1" dirty="0" smtClean="0"/>
              <a:t>prática: quando a representação é ruim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36023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áfico 6"/>
          <p:cNvGraphicFramePr/>
          <p:nvPr>
            <p:extLst/>
          </p:nvPr>
        </p:nvGraphicFramePr>
        <p:xfrm>
          <a:off x="162560" y="442055"/>
          <a:ext cx="5811520" cy="6128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6380480" y="480071"/>
            <a:ext cx="581152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Objetivo:</a:t>
            </a:r>
            <a:r>
              <a:rPr lang="pt-BR" sz="2500" dirty="0" smtClean="0">
                <a:cs typeface="Arial" panose="020B0604020202020204" pitchFamily="34" charset="0"/>
              </a:rPr>
              <a:t> mostrar a alteração na taxa de impostos se o governo Bush parasse de realizar cortes nos impostos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Conclusão:</a:t>
            </a:r>
            <a:r>
              <a:rPr lang="pt-BR" sz="2500" dirty="0" smtClean="0">
                <a:cs typeface="Arial" panose="020B0604020202020204" pitchFamily="34" charset="0"/>
              </a:rPr>
              <a:t> a alteração na taxa será 5 vezes maior em relação a hoje (2012)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cs typeface="Arial" panose="020B0604020202020204" pitchFamily="34" charset="0"/>
              </a:rPr>
              <a:t>Atenção:</a:t>
            </a:r>
            <a:r>
              <a:rPr lang="pt-BR" sz="2500" dirty="0">
                <a:cs typeface="Arial" panose="020B0604020202020204" pitchFamily="34" charset="0"/>
              </a:rPr>
              <a:t> o eixo </a:t>
            </a:r>
            <a:r>
              <a:rPr lang="pt-BR" sz="2500" dirty="0" smtClean="0">
                <a:cs typeface="Arial" panose="020B0604020202020204" pitchFamily="34" charset="0"/>
              </a:rPr>
              <a:t>Y </a:t>
            </a:r>
            <a:r>
              <a:rPr lang="pt-BR" sz="2500" dirty="0">
                <a:cs typeface="Arial" panose="020B0604020202020204" pitchFamily="34" charset="0"/>
              </a:rPr>
              <a:t>inicia em 34% em vez de iniciar em zero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b="1" dirty="0">
                <a:cs typeface="Arial" panose="020B0604020202020204" pitchFamily="34" charset="0"/>
              </a:rPr>
              <a:t>Recomendação:</a:t>
            </a:r>
            <a:r>
              <a:rPr lang="pt-BR" sz="2500" dirty="0">
                <a:cs typeface="Arial" panose="020B0604020202020204" pitchFamily="34" charset="0"/>
              </a:rPr>
              <a:t> todo gráfico de colunas deve iniciar em zero, pois o usuário compara quão alto cada coluna </a:t>
            </a:r>
            <a:r>
              <a:rPr lang="pt-BR" sz="2500" dirty="0" smtClean="0">
                <a:cs typeface="Arial" panose="020B0604020202020204" pitchFamily="34" charset="0"/>
              </a:rPr>
              <a:t>é</a:t>
            </a:r>
          </a:p>
        </p:txBody>
      </p:sp>
      <p:sp>
        <p:nvSpPr>
          <p:cNvPr id="8" name="Elipse 7"/>
          <p:cNvSpPr/>
          <p:nvPr/>
        </p:nvSpPr>
        <p:spPr>
          <a:xfrm>
            <a:off x="58548" y="5432928"/>
            <a:ext cx="873494" cy="52408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4267200" y="6512560"/>
            <a:ext cx="172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Fox News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0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244251251"/>
              </p:ext>
            </p:extLst>
          </p:nvPr>
        </p:nvGraphicFramePr>
        <p:xfrm>
          <a:off x="162560" y="442055"/>
          <a:ext cx="5811520" cy="6128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áfico 9"/>
          <p:cNvGraphicFramePr/>
          <p:nvPr>
            <p:extLst>
              <p:ext uri="{D42A27DB-BD31-4B8C-83A1-F6EECF244321}">
                <p14:modId xmlns:p14="http://schemas.microsoft.com/office/powerpoint/2010/main" val="3003672658"/>
              </p:ext>
            </p:extLst>
          </p:nvPr>
        </p:nvGraphicFramePr>
        <p:xfrm>
          <a:off x="6207760" y="442055"/>
          <a:ext cx="5811520" cy="6128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43132"/>
            <a:ext cx="909415" cy="90941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38147"/>
            <a:ext cx="833120" cy="8331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267200" y="6512560"/>
            <a:ext cx="172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Fonte: Fox News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36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6784830" cy="6858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784830" y="240633"/>
            <a:ext cx="540717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Gráfico de Pizza em 3D no formato espiral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Acerto: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Usar gráfico de pizza para representar a porcentagem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Erros cometidos: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Uso do 3D sem necessidade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Formato espiral não acrescenta informação ao gráfico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Solução: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Usar um gráfico de pizza no formato padrão e sem 3D</a:t>
            </a:r>
          </a:p>
        </p:txBody>
      </p:sp>
    </p:spTree>
    <p:extLst>
      <p:ext uri="{BB962C8B-B14F-4D97-AF65-F5344CB8AC3E}">
        <p14:creationId xmlns:p14="http://schemas.microsoft.com/office/powerpoint/2010/main" val="409768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08318" y="1038693"/>
            <a:ext cx="10515600" cy="5570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Um pouco de história ...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  <p:sp>
        <p:nvSpPr>
          <p:cNvPr id="6" name="AutoShape 2" descr="Resultado de imagem para notice preventions of chole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70" y="2037930"/>
            <a:ext cx="5109882" cy="4111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6252810" y="1677813"/>
            <a:ext cx="51323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280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Em 1854, um surto de cólera matou 616 pessoas  em Londres</a:t>
            </a:r>
          </a:p>
          <a:p>
            <a:pPr marL="457200" indent="-45720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2800" dirty="0">
                <a:latin typeface="DejaVu Serif" panose="02060603050605020204" pitchFamily="18" charset="0"/>
                <a:ea typeface="DejaVu Serif" panose="02060603050605020204" pitchFamily="18" charset="0"/>
              </a:rPr>
              <a:t>John </a:t>
            </a:r>
            <a:r>
              <a:rPr lang="pt-BR" sz="2800" dirty="0" err="1" smtClean="0">
                <a:latin typeface="DejaVu Serif" panose="02060603050605020204" pitchFamily="18" charset="0"/>
                <a:ea typeface="DejaVu Serif" panose="02060603050605020204" pitchFamily="18" charset="0"/>
              </a:rPr>
              <a:t>Snow</a:t>
            </a:r>
            <a:r>
              <a:rPr lang="pt-BR" sz="280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: físico </a:t>
            </a:r>
            <a:r>
              <a:rPr lang="pt-BR" sz="2800" dirty="0">
                <a:latin typeface="DejaVu Serif" panose="02060603050605020204" pitchFamily="18" charset="0"/>
                <a:ea typeface="DejaVu Serif" panose="02060603050605020204" pitchFamily="18" charset="0"/>
              </a:rPr>
              <a:t>que contestava a atribuição do miasma como agente da </a:t>
            </a:r>
            <a:r>
              <a:rPr lang="pt-BR" sz="280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doença</a:t>
            </a:r>
          </a:p>
          <a:p>
            <a:pPr marL="457200" indent="-457200"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2800" dirty="0" smtClean="0">
                <a:latin typeface="DejaVu Serif" panose="02060603050605020204" pitchFamily="18" charset="0"/>
                <a:ea typeface="DejaVu Serif" panose="02060603050605020204" pitchFamily="18" charset="0"/>
              </a:rPr>
              <a:t>Dados sobre a quantidade de mortes para cada endereço foram mapeados</a:t>
            </a:r>
            <a:endParaRPr lang="pt-BR" sz="2800" dirty="0">
              <a:latin typeface="DejaVu Serif" panose="02060603050605020204" pitchFamily="18" charset="0"/>
              <a:ea typeface="DejaVu Serif" panose="02060603050605020204" pitchFamily="18" charset="0"/>
            </a:endParaRPr>
          </a:p>
          <a:p>
            <a:endParaRPr lang="pt-BR" sz="2800" dirty="0">
              <a:latin typeface="DejaVu Serif" panose="02060603050605020204" pitchFamily="18" charset="0"/>
              <a:ea typeface="DejaVu Serif" panose="02060603050605020204" pitchFamily="18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268070" y="6412521"/>
            <a:ext cx="9287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Fonte: http</a:t>
            </a:r>
            <a:r>
              <a:rPr lang="pt-BR" dirty="0"/>
              <a:t>://public.tableau.com/s/gallery/mapping-1854-cholera-outbreak</a:t>
            </a:r>
          </a:p>
        </p:txBody>
      </p:sp>
    </p:spTree>
    <p:extLst>
      <p:ext uri="{BB962C8B-B14F-4D97-AF65-F5344CB8AC3E}">
        <p14:creationId xmlns:p14="http://schemas.microsoft.com/office/powerpoint/2010/main" val="572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6784830" cy="6858000"/>
          </a:xfrm>
          <a:prstGeom prst="rect">
            <a:avLst/>
          </a:prstGeom>
        </p:spPr>
      </p:pic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1736342361"/>
              </p:ext>
            </p:extLst>
          </p:nvPr>
        </p:nvGraphicFramePr>
        <p:xfrm>
          <a:off x="6784830" y="192505"/>
          <a:ext cx="5294875" cy="6448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01" y="39620"/>
            <a:ext cx="539369" cy="53936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81" y="3"/>
            <a:ext cx="618605" cy="6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311075" y="112708"/>
            <a:ext cx="540717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Objetivo:</a:t>
            </a:r>
            <a:r>
              <a:rPr lang="pt-BR" sz="2500" dirty="0" smtClean="0"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Apresentar as preferências de comida suína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Dar ênfase ao tipo de comida preferido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Erros cometidos: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Uso do 3D sem necessidade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Background, bordas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Legenda redundante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Negrito nos rótulos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Escolha do gráfico de pizza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92" y="4824843"/>
            <a:ext cx="1054929" cy="980464"/>
          </a:xfrm>
          <a:prstGeom prst="rect">
            <a:avLst/>
          </a:prstGeom>
        </p:spPr>
      </p:pic>
      <p:sp>
        <p:nvSpPr>
          <p:cNvPr id="10" name="Texto explicativo em forma de nuvem 9"/>
          <p:cNvSpPr/>
          <p:nvPr/>
        </p:nvSpPr>
        <p:spPr>
          <a:xfrm>
            <a:off x="5718245" y="3640732"/>
            <a:ext cx="6171397" cy="1809846"/>
          </a:xfrm>
          <a:prstGeom prst="cloudCallout">
            <a:avLst>
              <a:gd name="adj1" fmla="val -58337"/>
              <a:gd name="adj2" fmla="val 3655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O gráfico de pizza não é recomendado para representar esse tipo de dado?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41" y="223378"/>
            <a:ext cx="5232219" cy="32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311075" y="112708"/>
            <a:ext cx="5407170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Objetivo:</a:t>
            </a:r>
            <a:r>
              <a:rPr lang="pt-BR" sz="2500" dirty="0" smtClean="0"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Apresentar as preferências de comida suína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Dar ênfase ao tipo de comida preferido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Erros cometidos: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Uso do 3D sem necessidade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Background, bordas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Legenda redundante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Negrito nos rótulos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Escolha do gráfico de pizza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b="1" dirty="0" smtClean="0">
                <a:cs typeface="Arial" panose="020B0604020202020204" pitchFamily="34" charset="0"/>
              </a:rPr>
              <a:t>Solução: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Gráfico de Barras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Cor diferente para dar ênfase ao tipo de comida preferido (bacon)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01" y="3884857"/>
            <a:ext cx="3690522" cy="286043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41" y="223378"/>
            <a:ext cx="5232219" cy="32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 para criar visualizações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 atual</a:t>
            </a:r>
            <a:endParaRPr lang="pt-BR" dirty="0"/>
          </a:p>
        </p:txBody>
      </p:sp>
      <p:pic>
        <p:nvPicPr>
          <p:cNvPr id="5" name="Espaço Reservado para Conteúdo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3" y="1153837"/>
            <a:ext cx="11961814" cy="443800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75398" y="5675466"/>
            <a:ext cx="184760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500" dirty="0" smtClean="0">
                <a:cs typeface="Arial" panose="020B0604020202020204" pitchFamily="34" charset="0"/>
              </a:rPr>
              <a:t>Não linear!!!</a:t>
            </a:r>
            <a:endParaRPr lang="pt-BR" sz="25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100" y="2850808"/>
            <a:ext cx="115189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Recursos que auxiliam na </a:t>
            </a:r>
            <a:r>
              <a:rPr lang="pt-BR" dirty="0" smtClean="0"/>
              <a:t>escolha da técnica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84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Construção Visual</a:t>
            </a:r>
            <a:endParaRPr lang="pt-BR" dirty="0"/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70434" y="966975"/>
            <a:ext cx="11222317" cy="493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Blip>
                <a:blip r:embed="rId3"/>
              </a:buBlip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Courier New" panose="02070309020205020404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800" dirty="0" smtClean="0"/>
              <a:t>Formas de construir a visualização</a:t>
            </a:r>
          </a:p>
          <a:p>
            <a:pPr lvl="1">
              <a:lnSpc>
                <a:spcPct val="150000"/>
              </a:lnSpc>
            </a:pPr>
            <a:r>
              <a:rPr lang="pt-BR" sz="2400" dirty="0" smtClean="0"/>
              <a:t>Bibliotecas (</a:t>
            </a:r>
            <a:r>
              <a:rPr lang="pt-BR" sz="2400" dirty="0" err="1" smtClean="0"/>
              <a:t>javascript</a:t>
            </a:r>
            <a:r>
              <a:rPr lang="pt-BR" sz="2400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pt-BR" sz="2400" dirty="0" smtClean="0"/>
              <a:t>D3.js</a:t>
            </a:r>
          </a:p>
          <a:p>
            <a:pPr lvl="2">
              <a:lnSpc>
                <a:spcPct val="150000"/>
              </a:lnSpc>
            </a:pPr>
            <a:r>
              <a:rPr lang="pt-BR" sz="2400" dirty="0" smtClean="0"/>
              <a:t>HighCharts.js</a:t>
            </a:r>
          </a:p>
          <a:p>
            <a:pPr lvl="1">
              <a:lnSpc>
                <a:spcPct val="150000"/>
              </a:lnSpc>
            </a:pPr>
            <a:r>
              <a:rPr lang="pt-BR" sz="2400" dirty="0" smtClean="0"/>
              <a:t>Softwares</a:t>
            </a:r>
          </a:p>
          <a:p>
            <a:pPr lvl="2">
              <a:lnSpc>
                <a:spcPct val="150000"/>
              </a:lnSpc>
            </a:pPr>
            <a:r>
              <a:rPr lang="pt-BR" sz="2400" dirty="0" smtClean="0"/>
              <a:t>Tableau</a:t>
            </a:r>
          </a:p>
          <a:p>
            <a:pPr lvl="2">
              <a:lnSpc>
                <a:spcPct val="150000"/>
              </a:lnSpc>
            </a:pPr>
            <a:r>
              <a:rPr lang="pt-BR" sz="2400" dirty="0" smtClean="0"/>
              <a:t>Watson </a:t>
            </a:r>
            <a:r>
              <a:rPr lang="pt-BR" sz="2400" dirty="0" err="1" smtClean="0"/>
              <a:t>Analytics</a:t>
            </a:r>
            <a:endParaRPr lang="pt-BR" sz="2400" dirty="0" smtClean="0"/>
          </a:p>
          <a:p>
            <a:pPr lvl="2">
              <a:lnSpc>
                <a:spcPct val="150000"/>
              </a:lnSpc>
            </a:pPr>
            <a:r>
              <a:rPr lang="pt-BR" sz="2400" dirty="0" smtClean="0"/>
              <a:t>Excel</a:t>
            </a:r>
          </a:p>
          <a:p>
            <a:pPr lvl="1">
              <a:lnSpc>
                <a:spcPct val="150000"/>
              </a:lnSpc>
            </a:pPr>
            <a:endParaRPr lang="pt-BR" sz="2400" dirty="0" smtClean="0"/>
          </a:p>
        </p:txBody>
      </p:sp>
    </p:spTree>
    <p:extLst>
      <p:ext uri="{BB962C8B-B14F-4D97-AF65-F5344CB8AC3E}">
        <p14:creationId xmlns:p14="http://schemas.microsoft.com/office/powerpoint/2010/main" val="19840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Tableau - Ferramenta </a:t>
            </a:r>
            <a:r>
              <a:rPr lang="pt-BR" dirty="0" smtClean="0"/>
              <a:t>de </a:t>
            </a:r>
            <a:r>
              <a:rPr lang="pt-BR" dirty="0" smtClean="0"/>
              <a:t>construção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574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Links úteis </a:t>
            </a:r>
            <a:endParaRPr lang="pt-BR" dirty="0"/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70434" y="966975"/>
            <a:ext cx="11222317" cy="493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Blip>
                <a:blip r:embed="rId3"/>
              </a:buBlip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Courier New" panose="02070309020205020404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 smtClean="0"/>
              <a:t>Exemplos de visualização</a:t>
            </a:r>
            <a:endParaRPr lang="pt-BR" sz="3200" u="sng" dirty="0" smtClean="0">
              <a:hlinkClick r:id="rId4"/>
            </a:endParaRPr>
          </a:p>
          <a:p>
            <a:pPr lvl="1"/>
            <a:r>
              <a:rPr lang="pt-BR" sz="2800" dirty="0" smtClean="0">
                <a:hlinkClick r:id="rId4"/>
              </a:rPr>
              <a:t>http</a:t>
            </a:r>
            <a:r>
              <a:rPr lang="pt-BR" sz="2800" dirty="0">
                <a:hlinkClick r:id="rId4"/>
              </a:rPr>
              <a:t>://</a:t>
            </a:r>
            <a:r>
              <a:rPr lang="pt-BR" sz="2800" dirty="0" smtClean="0">
                <a:hlinkClick r:id="rId4"/>
              </a:rPr>
              <a:t>public.tableau.com/s/gallery/50-years-crime-us</a:t>
            </a:r>
            <a:endParaRPr lang="pt-BR" sz="2800" dirty="0" smtClean="0"/>
          </a:p>
          <a:p>
            <a:pPr lvl="1"/>
            <a:r>
              <a:rPr lang="pt-BR" sz="2800" dirty="0">
                <a:hlinkClick r:id="rId5"/>
              </a:rPr>
              <a:t>http://www.healthmap.org/en</a:t>
            </a:r>
            <a:r>
              <a:rPr lang="pt-BR" sz="2800" dirty="0" smtClean="0">
                <a:hlinkClick r:id="rId5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6"/>
              </a:rPr>
              <a:t>http://</a:t>
            </a:r>
            <a:r>
              <a:rPr lang="pt-BR" sz="2800" dirty="0" smtClean="0">
                <a:hlinkClick r:id="rId6"/>
              </a:rPr>
              <a:t>healthintelligence.drupalgardens.com/content/dashboard-monitor-microcephaly-outbreak-brazil</a:t>
            </a:r>
            <a:endParaRPr lang="pt-BR" sz="2800" dirty="0" smtClean="0"/>
          </a:p>
          <a:p>
            <a:pPr lvl="1"/>
            <a:r>
              <a:rPr lang="pt-BR" sz="2800" dirty="0">
                <a:hlinkClick r:id="rId7"/>
              </a:rPr>
              <a:t>http://population.io/#/1992/02/17/female/Brazil/home</a:t>
            </a:r>
            <a:endParaRPr lang="pt-BR" sz="2800" dirty="0"/>
          </a:p>
          <a:p>
            <a:pPr lvl="1"/>
            <a:r>
              <a:rPr lang="pt-BR" sz="2800" dirty="0">
                <a:hlinkClick r:id="rId8"/>
              </a:rPr>
              <a:t>http://www.storybench.org/spread-zika-virus-roundup-visualizations</a:t>
            </a:r>
            <a:r>
              <a:rPr lang="pt-BR" sz="2800" dirty="0" smtClean="0">
                <a:hlinkClick r:id="rId8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9"/>
              </a:rPr>
              <a:t>http://</a:t>
            </a:r>
            <a:r>
              <a:rPr lang="pt-BR" sz="2800" dirty="0" smtClean="0">
                <a:hlinkClick r:id="rId9"/>
              </a:rPr>
              <a:t>london2012.nytimes.com/results</a:t>
            </a:r>
            <a:endParaRPr lang="pt-BR" sz="2800" dirty="0" smtClean="0"/>
          </a:p>
          <a:p>
            <a:pPr lvl="1"/>
            <a:r>
              <a:rPr lang="pt-BR" sz="2800" dirty="0">
                <a:hlinkClick r:id="rId10"/>
              </a:rPr>
              <a:t>http://</a:t>
            </a:r>
            <a:r>
              <a:rPr lang="pt-BR" sz="2800" dirty="0" smtClean="0">
                <a:hlinkClick r:id="rId10"/>
              </a:rPr>
              <a:t>www.cabreastcancer.org/causes/</a:t>
            </a:r>
            <a:endParaRPr lang="pt-BR" sz="2800" dirty="0" smtClean="0"/>
          </a:p>
          <a:p>
            <a:pPr lvl="1"/>
            <a:r>
              <a:rPr lang="pt-BR" sz="2800" dirty="0">
                <a:hlinkClick r:id="rId11"/>
              </a:rPr>
              <a:t>http://evolutionofweb.appspot.com/?</a:t>
            </a:r>
            <a:r>
              <a:rPr lang="pt-BR" sz="2800" dirty="0" smtClean="0">
                <a:hlinkClick r:id="rId11"/>
              </a:rPr>
              <a:t>hl=pt-br</a:t>
            </a:r>
            <a:endParaRPr lang="pt-BR" sz="2800" dirty="0" smtClean="0"/>
          </a:p>
          <a:p>
            <a:endParaRPr lang="pt-BR" sz="2800" dirty="0" smtClean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9716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Links úteis</a:t>
            </a:r>
            <a:endParaRPr lang="pt-BR" dirty="0"/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70434" y="966975"/>
            <a:ext cx="11222317" cy="493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Blip>
                <a:blip r:embed="rId3"/>
              </a:buBlip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Courier New" panose="02070309020205020404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 err="1"/>
              <a:t>Wikis</a:t>
            </a:r>
            <a:endParaRPr lang="pt-BR" sz="2800" dirty="0" smtClean="0">
              <a:hlinkClick r:id="rId4"/>
            </a:endParaRPr>
          </a:p>
          <a:p>
            <a:pPr lvl="1"/>
            <a:r>
              <a:rPr lang="pt-BR" sz="2800" dirty="0" smtClean="0">
                <a:hlinkClick r:id="rId4"/>
              </a:rPr>
              <a:t>http</a:t>
            </a:r>
            <a:r>
              <a:rPr lang="pt-BR" sz="2800" dirty="0">
                <a:hlinkClick r:id="rId4"/>
              </a:rPr>
              <a:t>://</a:t>
            </a:r>
            <a:r>
              <a:rPr lang="pt-BR" sz="2800" dirty="0" smtClean="0">
                <a:hlinkClick r:id="rId4"/>
              </a:rPr>
              <a:t>www.infovis-wiki.net/index.php?title=Category:Publications</a:t>
            </a:r>
            <a:endParaRPr lang="pt-BR" sz="2800" dirty="0" smtClean="0"/>
          </a:p>
          <a:p>
            <a:pPr lvl="1"/>
            <a:r>
              <a:rPr lang="pt-BR" sz="2800" dirty="0">
                <a:hlinkClick r:id="rId5"/>
              </a:rPr>
              <a:t>http://www.wikiviz.org</a:t>
            </a:r>
            <a:r>
              <a:rPr lang="pt-BR" sz="2800" dirty="0" smtClean="0">
                <a:hlinkClick r:id="rId5"/>
              </a:rPr>
              <a:t>/</a:t>
            </a:r>
            <a:endParaRPr lang="pt-BR" sz="2800" dirty="0" smtClean="0"/>
          </a:p>
          <a:p>
            <a:r>
              <a:rPr lang="pt-BR" sz="2800" dirty="0" smtClean="0"/>
              <a:t>Blogs</a:t>
            </a:r>
          </a:p>
          <a:p>
            <a:pPr lvl="1"/>
            <a:r>
              <a:rPr lang="pt-BR" sz="2800" dirty="0">
                <a:hlinkClick r:id="rId6"/>
              </a:rPr>
              <a:t>http://www.thefunctionalart.com</a:t>
            </a:r>
            <a:r>
              <a:rPr lang="pt-BR" sz="2800" dirty="0" smtClean="0">
                <a:hlinkClick r:id="rId6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7"/>
              </a:rPr>
              <a:t>http://www.perceptualedge.com</a:t>
            </a:r>
            <a:r>
              <a:rPr lang="pt-BR" sz="2800" dirty="0" smtClean="0">
                <a:hlinkClick r:id="rId7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8"/>
              </a:rPr>
              <a:t>http://flowingdata.com</a:t>
            </a:r>
            <a:r>
              <a:rPr lang="pt-BR" sz="2800" dirty="0" smtClean="0">
                <a:hlinkClick r:id="rId8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9"/>
              </a:rPr>
              <a:t>http://www.visualisingdata.com</a:t>
            </a:r>
            <a:r>
              <a:rPr lang="pt-BR" sz="2800" dirty="0" smtClean="0">
                <a:hlinkClick r:id="rId9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10"/>
              </a:rPr>
              <a:t>http://viz.wtf</a:t>
            </a:r>
            <a:r>
              <a:rPr lang="pt-BR" sz="2800" dirty="0" smtClean="0">
                <a:hlinkClick r:id="rId10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11"/>
              </a:rPr>
              <a:t>http://www.informationisbeautiful.net</a:t>
            </a:r>
            <a:r>
              <a:rPr lang="pt-BR" sz="2800" dirty="0" smtClean="0">
                <a:hlinkClick r:id="rId11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12"/>
              </a:rPr>
              <a:t>http://vizwiz.blogspot.com.br</a:t>
            </a:r>
            <a:r>
              <a:rPr lang="pt-BR" sz="2800" dirty="0" smtClean="0">
                <a:hlinkClick r:id="rId12"/>
              </a:rPr>
              <a:t>/</a:t>
            </a:r>
            <a:endParaRPr lang="pt-BR" sz="2800" dirty="0" smtClean="0"/>
          </a:p>
          <a:p>
            <a:pPr lvl="1"/>
            <a:endParaRPr lang="pt-BR" sz="2800" dirty="0" smtClean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endParaRPr lang="pt-BR" sz="2800" dirty="0"/>
          </a:p>
          <a:p>
            <a:pPr lvl="1"/>
            <a:endParaRPr lang="pt-BR" sz="2800" dirty="0" smtClean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41518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Links úteis</a:t>
            </a:r>
            <a:endParaRPr lang="pt-BR" dirty="0"/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70434" y="966975"/>
            <a:ext cx="11222317" cy="493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Blip>
                <a:blip r:embed="rId3"/>
              </a:buBlip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Courier New" panose="02070309020205020404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 smtClean="0"/>
              <a:t>Blogs</a:t>
            </a:r>
          </a:p>
          <a:p>
            <a:pPr lvl="1"/>
            <a:r>
              <a:rPr lang="pt-BR" sz="2800" dirty="0">
                <a:hlinkClick r:id="rId4"/>
              </a:rPr>
              <a:t>https://eagereyes.org/</a:t>
            </a:r>
            <a:endParaRPr lang="pt-BR" sz="2800" dirty="0"/>
          </a:p>
          <a:p>
            <a:pPr lvl="1"/>
            <a:r>
              <a:rPr lang="pt-BR" sz="2800" dirty="0">
                <a:hlinkClick r:id="rId5"/>
              </a:rPr>
              <a:t>http://www.cs.ubc.ca/~tmm/vadbook/</a:t>
            </a:r>
            <a:endParaRPr lang="pt-BR" sz="2800" dirty="0"/>
          </a:p>
          <a:p>
            <a:pPr lvl="1"/>
            <a:r>
              <a:rPr lang="pt-BR" sz="2800" dirty="0">
                <a:hlinkClick r:id="rId6"/>
              </a:rPr>
              <a:t>https://datavisualization.ch/showcases/</a:t>
            </a:r>
            <a:endParaRPr lang="pt-BR" sz="2800" dirty="0"/>
          </a:p>
          <a:p>
            <a:pPr lvl="1"/>
            <a:r>
              <a:rPr lang="pt-BR" sz="2800" dirty="0">
                <a:hlinkClick r:id="rId7"/>
              </a:rPr>
              <a:t>http://infosthetics.com</a:t>
            </a:r>
            <a:r>
              <a:rPr lang="pt-BR" sz="2800" dirty="0" smtClean="0">
                <a:hlinkClick r:id="rId7"/>
              </a:rPr>
              <a:t>/</a:t>
            </a:r>
            <a:endParaRPr lang="pt-BR" sz="2800" dirty="0" smtClean="0"/>
          </a:p>
          <a:p>
            <a:r>
              <a:rPr lang="pt-BR" sz="2800" dirty="0" smtClean="0"/>
              <a:t>Projetos</a:t>
            </a:r>
            <a:endParaRPr lang="pt-BR" sz="2800" dirty="0"/>
          </a:p>
          <a:p>
            <a:pPr lvl="1"/>
            <a:r>
              <a:rPr lang="pt-BR" sz="2800" dirty="0">
                <a:hlinkClick r:id="rId8"/>
              </a:rPr>
              <a:t>http://helpmeviz.com/2014/02/05/have-data-will-visualize</a:t>
            </a:r>
            <a:r>
              <a:rPr lang="pt-BR" sz="2800" dirty="0" smtClean="0">
                <a:hlinkClick r:id="rId8"/>
              </a:rPr>
              <a:t>/</a:t>
            </a:r>
            <a:endParaRPr lang="pt-BR" sz="2800" dirty="0"/>
          </a:p>
          <a:p>
            <a:pPr lvl="1"/>
            <a:r>
              <a:rPr lang="pt-BR" sz="2800" dirty="0">
                <a:hlinkClick r:id="rId9"/>
              </a:rPr>
              <a:t>http://</a:t>
            </a:r>
            <a:r>
              <a:rPr lang="pt-BR" sz="2800" dirty="0" smtClean="0">
                <a:hlinkClick r:id="rId9"/>
              </a:rPr>
              <a:t>seeingdata.org/</a:t>
            </a:r>
            <a:endParaRPr lang="pt-BR" sz="2800" dirty="0" smtClean="0"/>
          </a:p>
          <a:p>
            <a:pPr lvl="1"/>
            <a:r>
              <a:rPr lang="pt-BR" sz="2800" dirty="0" smtClean="0">
                <a:hlinkClick r:id="rId10"/>
              </a:rPr>
              <a:t>http</a:t>
            </a:r>
            <a:r>
              <a:rPr lang="pt-BR" sz="2800" dirty="0">
                <a:hlinkClick r:id="rId10"/>
              </a:rPr>
              <a:t>://</a:t>
            </a:r>
            <a:r>
              <a:rPr lang="pt-BR" sz="2800" dirty="0" smtClean="0">
                <a:hlinkClick r:id="rId10"/>
              </a:rPr>
              <a:t>www.brightpointinc.com/</a:t>
            </a:r>
            <a:endParaRPr lang="pt-BR" sz="2800" dirty="0"/>
          </a:p>
          <a:p>
            <a:pPr lvl="1"/>
            <a:r>
              <a:rPr lang="pt-BR" sz="2800" dirty="0" smtClean="0">
                <a:hlinkClick r:id="rId11"/>
              </a:rPr>
              <a:t>http</a:t>
            </a:r>
            <a:r>
              <a:rPr lang="pt-BR" sz="2800" dirty="0">
                <a:hlinkClick r:id="rId11"/>
              </a:rPr>
              <a:t>://</a:t>
            </a:r>
            <a:r>
              <a:rPr lang="pt-BR" sz="2800" dirty="0" smtClean="0">
                <a:hlinkClick r:id="rId11"/>
              </a:rPr>
              <a:t>www.visual-telling.com/</a:t>
            </a:r>
            <a:endParaRPr lang="pt-BR" sz="2800" dirty="0"/>
          </a:p>
          <a:p>
            <a:pPr lvl="1"/>
            <a:r>
              <a:rPr lang="pt-BR" sz="2800" dirty="0" smtClean="0">
                <a:hlinkClick r:id="rId12"/>
              </a:rPr>
              <a:t>http</a:t>
            </a:r>
            <a:r>
              <a:rPr lang="pt-BR" sz="2800" dirty="0">
                <a:hlinkClick r:id="rId12"/>
              </a:rPr>
              <a:t>://labvis.eba.ufrj.br</a:t>
            </a:r>
            <a:r>
              <a:rPr lang="pt-BR" sz="2800" dirty="0" smtClean="0">
                <a:hlinkClick r:id="rId12"/>
              </a:rPr>
              <a:t>/</a:t>
            </a:r>
            <a:endParaRPr lang="pt-BR" sz="2800" dirty="0" smtClean="0"/>
          </a:p>
          <a:p>
            <a:pPr marL="457200" lvl="1" indent="0">
              <a:buNone/>
            </a:pPr>
            <a:endParaRPr lang="pt-BR" sz="2800" dirty="0"/>
          </a:p>
          <a:p>
            <a:pPr lvl="1"/>
            <a:endParaRPr lang="pt-BR" sz="2800" dirty="0" smtClean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endParaRPr lang="pt-BR" sz="2800" dirty="0"/>
          </a:p>
          <a:p>
            <a:pPr lvl="1"/>
            <a:endParaRPr lang="pt-BR" sz="2800" dirty="0" smtClean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893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Mapa de </a:t>
            </a:r>
            <a:r>
              <a:rPr lang="pt-BR" dirty="0" err="1" smtClean="0"/>
              <a:t>Snow</a:t>
            </a:r>
            <a:endParaRPr lang="pt-BR" dirty="0"/>
          </a:p>
        </p:txBody>
      </p:sp>
      <p:pic>
        <p:nvPicPr>
          <p:cNvPr id="8" name="Shape 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1" t="19130" r="16507" b="34108"/>
          <a:stretch>
            <a:fillRect/>
          </a:stretch>
        </p:blipFill>
        <p:spPr bwMode="auto">
          <a:xfrm>
            <a:off x="26844" y="775831"/>
            <a:ext cx="7488030" cy="60857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632656" y="717640"/>
            <a:ext cx="4452663" cy="2496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Cada linha representa uma morte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Maior concentração de mortes era próximo a um poço d’água contaminada</a:t>
            </a:r>
            <a:endParaRPr lang="pt-BR" sz="25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9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Links úteis</a:t>
            </a:r>
            <a:endParaRPr lang="pt-BR" dirty="0"/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70434" y="966975"/>
            <a:ext cx="11222317" cy="493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Blip>
                <a:blip r:embed="rId3"/>
              </a:buBlip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Courier New" panose="02070309020205020404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 smtClean="0"/>
              <a:t>Ferramentas:</a:t>
            </a:r>
          </a:p>
          <a:p>
            <a:pPr lvl="1"/>
            <a:r>
              <a:rPr lang="pt-BR" sz="2800" dirty="0">
                <a:hlinkClick r:id="rId4"/>
              </a:rPr>
              <a:t>http://www.tableau.com</a:t>
            </a:r>
            <a:r>
              <a:rPr lang="pt-BR" sz="2800" dirty="0" smtClean="0">
                <a:hlinkClick r:id="rId4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5"/>
              </a:rPr>
              <a:t>http://www.ibm.com/analytics/watson-analytics/us-en</a:t>
            </a:r>
            <a:r>
              <a:rPr lang="pt-BR" sz="2800" dirty="0" smtClean="0">
                <a:hlinkClick r:id="rId5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6"/>
              </a:rPr>
              <a:t>http://www.qlik.com</a:t>
            </a:r>
            <a:r>
              <a:rPr lang="pt-BR" sz="2800" dirty="0" smtClean="0">
                <a:hlinkClick r:id="rId6"/>
              </a:rPr>
              <a:t>/</a:t>
            </a:r>
            <a:endParaRPr lang="pt-BR" sz="2800" dirty="0" smtClean="0"/>
          </a:p>
          <a:p>
            <a:pPr lvl="1"/>
            <a:r>
              <a:rPr lang="pt-BR" sz="2800" dirty="0">
                <a:hlinkClick r:id="rId7"/>
              </a:rPr>
              <a:t>https://</a:t>
            </a:r>
            <a:r>
              <a:rPr lang="pt-BR" sz="2800" dirty="0" smtClean="0">
                <a:hlinkClick r:id="rId7"/>
              </a:rPr>
              <a:t>infogr.am</a:t>
            </a:r>
            <a:endParaRPr lang="pt-BR" sz="2400" dirty="0" smtClean="0"/>
          </a:p>
          <a:p>
            <a:r>
              <a:rPr lang="pt-BR" sz="2800" dirty="0" smtClean="0"/>
              <a:t>Ferramentas Big Data:</a:t>
            </a:r>
          </a:p>
          <a:p>
            <a:pPr lvl="1"/>
            <a:r>
              <a:rPr lang="pt-BR" sz="2800" dirty="0" smtClean="0">
                <a:hlinkClick r:id="rId8"/>
              </a:rPr>
              <a:t>http</a:t>
            </a:r>
            <a:r>
              <a:rPr lang="pt-BR" sz="2800" dirty="0">
                <a:hlinkClick r:id="rId8"/>
              </a:rPr>
              <a:t>://</a:t>
            </a:r>
            <a:r>
              <a:rPr lang="pt-BR" sz="2800" dirty="0" smtClean="0">
                <a:hlinkClick r:id="rId8"/>
              </a:rPr>
              <a:t>www.pentaho.com/</a:t>
            </a:r>
            <a:endParaRPr lang="pt-BR" sz="2800" dirty="0" smtClean="0"/>
          </a:p>
          <a:p>
            <a:pPr lvl="1"/>
            <a:r>
              <a:rPr lang="pt-BR" sz="2800" dirty="0" smtClean="0">
                <a:hlinkClick r:id="rId9"/>
              </a:rPr>
              <a:t>http</a:t>
            </a:r>
            <a:r>
              <a:rPr lang="pt-BR" sz="2800" dirty="0">
                <a:hlinkClick r:id="rId9"/>
              </a:rPr>
              <a:t>://</a:t>
            </a:r>
            <a:r>
              <a:rPr lang="pt-BR" sz="2800" dirty="0" smtClean="0">
                <a:hlinkClick r:id="rId9"/>
              </a:rPr>
              <a:t>hadoop.apache.org/</a:t>
            </a:r>
            <a:endParaRPr lang="pt-BR" sz="2800" dirty="0"/>
          </a:p>
          <a:p>
            <a:pPr lvl="1"/>
            <a:r>
              <a:rPr lang="pt-BR" sz="2800" dirty="0" smtClean="0">
                <a:hlinkClick r:id="rId10"/>
              </a:rPr>
              <a:t>http</a:t>
            </a:r>
            <a:r>
              <a:rPr lang="pt-BR" sz="2800" dirty="0">
                <a:hlinkClick r:id="rId10"/>
              </a:rPr>
              <a:t>://circos.ca</a:t>
            </a:r>
            <a:r>
              <a:rPr lang="pt-BR" sz="2800" dirty="0" smtClean="0">
                <a:hlinkClick r:id="rId10"/>
              </a:rPr>
              <a:t>/</a:t>
            </a:r>
            <a:endParaRPr lang="pt-BR" sz="2800" dirty="0" smtClean="0"/>
          </a:p>
          <a:p>
            <a:pPr lvl="2"/>
            <a:endParaRPr lang="pt-BR" dirty="0"/>
          </a:p>
          <a:p>
            <a:pPr marL="457200" lvl="1" indent="0">
              <a:buNone/>
            </a:pPr>
            <a:endParaRPr lang="pt-BR" sz="2800" dirty="0" smtClean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endParaRPr lang="pt-BR" sz="2800" dirty="0"/>
          </a:p>
          <a:p>
            <a:pPr lvl="1"/>
            <a:endParaRPr lang="pt-BR" sz="2800" dirty="0" smtClean="0"/>
          </a:p>
          <a:p>
            <a:pPr lvl="1"/>
            <a:endParaRPr lang="pt-BR" sz="2800" dirty="0"/>
          </a:p>
          <a:p>
            <a:pPr lvl="1"/>
            <a:endParaRPr lang="pt-BR" sz="2800" dirty="0"/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4854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31210" y="0"/>
            <a:ext cx="11151038" cy="3266213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KEEP CALM AND VISUALIZE YOUR DATA</a:t>
            </a:r>
            <a:br>
              <a:rPr lang="pt-BR" b="1" dirty="0" smtClean="0"/>
            </a:br>
            <a:r>
              <a:rPr lang="pt-BR" b="1" dirty="0" smtClean="0"/>
              <a:t/>
            </a:r>
            <a:br>
              <a:rPr lang="pt-BR" b="1" dirty="0" smtClean="0"/>
            </a:br>
            <a:r>
              <a:rPr lang="pt-BR" dirty="0" smtClean="0"/>
              <a:t>Obrigada!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4294967295"/>
          </p:nvPr>
        </p:nvSpPr>
        <p:spPr>
          <a:xfrm>
            <a:off x="848929" y="3816953"/>
            <a:ext cx="10515600" cy="150018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b="1" dirty="0" err="1" smtClean="0">
                <a:solidFill>
                  <a:schemeClr val="bg1"/>
                </a:solidFill>
              </a:rPr>
              <a:t>Melise</a:t>
            </a:r>
            <a:r>
              <a:rPr lang="pt-BR" b="1" dirty="0" smtClean="0">
                <a:solidFill>
                  <a:schemeClr val="bg1"/>
                </a:solidFill>
              </a:rPr>
              <a:t> Paula (melisepaula@gmail.com)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b="1" dirty="0" smtClean="0">
                <a:solidFill>
                  <a:schemeClr val="bg1"/>
                </a:solidFill>
              </a:rPr>
              <a:t>Bárbara Caetano (bpimentacaetano@gmail.com)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00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Mapa de </a:t>
            </a:r>
            <a:r>
              <a:rPr lang="pt-BR" dirty="0" err="1" smtClean="0"/>
              <a:t>Snow</a:t>
            </a:r>
            <a:endParaRPr lang="pt-BR" dirty="0"/>
          </a:p>
        </p:txBody>
      </p:sp>
      <p:pic>
        <p:nvPicPr>
          <p:cNvPr id="8" name="Shape 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1" t="19130" r="16507" b="34108"/>
          <a:stretch>
            <a:fillRect/>
          </a:stretch>
        </p:blipFill>
        <p:spPr bwMode="auto">
          <a:xfrm>
            <a:off x="26844" y="775831"/>
            <a:ext cx="7488030" cy="60857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7632656" y="717640"/>
            <a:ext cx="4452663" cy="2496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Cada linha representa uma morte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pt-BR" sz="2500" dirty="0" smtClean="0">
                <a:cs typeface="Arial" panose="020B0604020202020204" pitchFamily="34" charset="0"/>
              </a:rPr>
              <a:t>Maior concentração de mortes era próximo a um poço d’água contaminada</a:t>
            </a:r>
            <a:endParaRPr lang="pt-BR" sz="2500" dirty="0">
              <a:cs typeface="Arial" panose="020B0604020202020204" pitchFamily="34" charset="0"/>
            </a:endParaRPr>
          </a:p>
        </p:txBody>
      </p:sp>
      <p:pic>
        <p:nvPicPr>
          <p:cNvPr id="15" name="Shape 64"/>
          <p:cNvPicPr preferRelativeResize="0"/>
          <p:nvPr/>
        </p:nvPicPr>
        <p:blipFill rotWithShape="1">
          <a:blip r:embed="rId4">
            <a:alphaModFix/>
          </a:blip>
          <a:srcRect l="9121" t="18584" r="31966" b="9328"/>
          <a:stretch/>
        </p:blipFill>
        <p:spPr>
          <a:xfrm>
            <a:off x="5509424" y="3214477"/>
            <a:ext cx="4734562" cy="3596640"/>
          </a:xfrm>
          <a:prstGeom prst="rect">
            <a:avLst/>
          </a:prstGeom>
          <a:noFill/>
          <a:ln w="317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Conector de seta reta 15"/>
          <p:cNvCxnSpPr/>
          <p:nvPr/>
        </p:nvCxnSpPr>
        <p:spPr>
          <a:xfrm flipV="1">
            <a:off x="6673570" y="5230847"/>
            <a:ext cx="402956" cy="5269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H="1">
            <a:off x="7441849" y="3624428"/>
            <a:ext cx="165408" cy="7904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0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1869: Mapa da campanha russa de Napoleão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</a:t>
            </a:r>
            <a:r>
              <a:rPr lang="pt-BR" dirty="0"/>
              <a:t>de </a:t>
            </a:r>
            <a:r>
              <a:rPr lang="pt-BR" dirty="0" smtClean="0"/>
              <a:t>Informação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75129" y="1103649"/>
            <a:ext cx="5531223" cy="547724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pt-BR" sz="4400" dirty="0" smtClean="0"/>
              <a:t> Visualizar</a:t>
            </a:r>
          </a:p>
          <a:p>
            <a:pPr lvl="1"/>
            <a:r>
              <a:rPr lang="pt-BR" sz="4000" dirty="0"/>
              <a:t>Formar uma imagem mental </a:t>
            </a:r>
          </a:p>
          <a:p>
            <a:pPr lvl="1"/>
            <a:r>
              <a:rPr lang="pt-BR" sz="4000" dirty="0"/>
              <a:t>Transformar conceitos abstratos em imagens mentalmente visíveis</a:t>
            </a:r>
          </a:p>
          <a:p>
            <a:pPr lvl="1"/>
            <a:r>
              <a:rPr lang="pt-BR" sz="4000" dirty="0"/>
              <a:t>Usar os estímulos provenientes dos olhos para criar uma imagem visual</a:t>
            </a:r>
          </a:p>
          <a:p>
            <a:pPr lvl="1"/>
            <a:endParaRPr lang="pt-BR" sz="4000" dirty="0" smtClean="0"/>
          </a:p>
        </p:txBody>
      </p:sp>
      <p:pic>
        <p:nvPicPr>
          <p:cNvPr id="1030" name="Picture 6" descr="https://aldobarreto.files.wordpress.com/2013/08/visualiz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388" y="1867054"/>
            <a:ext cx="4183342" cy="29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41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Informação</a:t>
            </a:r>
            <a:endParaRPr lang="pt-BR" dirty="0"/>
          </a:p>
        </p:txBody>
      </p:sp>
      <p:sp>
        <p:nvSpPr>
          <p:cNvPr id="11" name="Espaço Reservado para Conteúdo 1"/>
          <p:cNvSpPr txBox="1">
            <a:spLocks/>
          </p:cNvSpPr>
          <p:nvPr/>
        </p:nvSpPr>
        <p:spPr>
          <a:xfrm>
            <a:off x="635000" y="983018"/>
            <a:ext cx="11222317" cy="2241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Blip>
                <a:blip r:embed="rId3"/>
              </a:buBlip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Courier New" panose="02070309020205020404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800" dirty="0" smtClean="0"/>
              <a:t>Representa dados abstratos</a:t>
            </a:r>
          </a:p>
          <a:p>
            <a:pPr>
              <a:lnSpc>
                <a:spcPct val="150000"/>
              </a:lnSpc>
            </a:pPr>
            <a:r>
              <a:rPr lang="pt-BR" sz="2800" dirty="0" smtClean="0"/>
              <a:t>Dados sem representação geométrica correspondente ao mundo físico</a:t>
            </a:r>
          </a:p>
          <a:p>
            <a:pPr>
              <a:lnSpc>
                <a:spcPct val="150000"/>
              </a:lnSpc>
            </a:pPr>
            <a:r>
              <a:rPr lang="pt-BR" sz="2800" dirty="0" smtClean="0"/>
              <a:t>Exemplo: casos de microcefalia no Brasil</a:t>
            </a:r>
          </a:p>
        </p:txBody>
      </p:sp>
      <p:pic>
        <p:nvPicPr>
          <p:cNvPr id="16" name="Espaço Reservado para Conteúdo 1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69"/>
          <a:stretch/>
        </p:blipFill>
        <p:spPr>
          <a:xfrm>
            <a:off x="300317" y="3224464"/>
            <a:ext cx="7055616" cy="3252566"/>
          </a:xfrm>
          <a:ln>
            <a:solidFill>
              <a:schemeClr val="tx1"/>
            </a:solidFill>
          </a:ln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67"/>
          <a:stretch/>
        </p:blipFill>
        <p:spPr>
          <a:xfrm>
            <a:off x="7690616" y="3224464"/>
            <a:ext cx="4257238" cy="3243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314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Exploratória de Dados</a:t>
            </a:r>
            <a:endParaRPr lang="pt-BR" dirty="0"/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635000" y="983017"/>
            <a:ext cx="11222317" cy="2723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Tx/>
              <a:buBlip>
                <a:blip r:embed="rId3"/>
              </a:buBlip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Courier New" panose="02070309020205020404" pitchFamily="49" charset="0"/>
              <a:buChar char="o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72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600" dirty="0" smtClean="0"/>
              <a:t>Abordagem </a:t>
            </a:r>
            <a:r>
              <a:rPr lang="pt-BR" sz="2600" dirty="0"/>
              <a:t>para analisar dados em busca de padrões</a:t>
            </a:r>
            <a:r>
              <a:rPr lang="pt-BR" sz="2600" dirty="0" smtClean="0"/>
              <a:t>, tendências</a:t>
            </a:r>
          </a:p>
          <a:p>
            <a:pPr>
              <a:lnSpc>
                <a:spcPct val="150000"/>
              </a:lnSpc>
            </a:pPr>
            <a:r>
              <a:rPr lang="pt-BR" sz="2600" dirty="0" smtClean="0"/>
              <a:t>Emprega técnicas (como histograma, gráfico de dispersão) para</a:t>
            </a:r>
          </a:p>
          <a:p>
            <a:pPr lvl="1"/>
            <a:r>
              <a:rPr lang="pt-BR" sz="2200" dirty="0" smtClean="0"/>
              <a:t>Maximizar ideias (</a:t>
            </a:r>
            <a:r>
              <a:rPr lang="pt-BR" sz="2200" i="1" dirty="0" smtClean="0"/>
              <a:t>insights</a:t>
            </a:r>
            <a:r>
              <a:rPr lang="pt-BR" sz="2200" dirty="0" smtClean="0"/>
              <a:t>) sobre o conjunto de dados</a:t>
            </a:r>
          </a:p>
          <a:p>
            <a:pPr lvl="1"/>
            <a:r>
              <a:rPr lang="pt-BR" sz="2200" dirty="0" smtClean="0"/>
              <a:t>Detectar anomalias e </a:t>
            </a:r>
            <a:r>
              <a:rPr lang="pt-BR" sz="2200" i="1" dirty="0" smtClean="0"/>
              <a:t>outliers</a:t>
            </a:r>
            <a:endParaRPr lang="pt-BR" sz="2200" dirty="0" smtClean="0"/>
          </a:p>
          <a:p>
            <a:pPr lvl="1"/>
            <a:r>
              <a:rPr lang="pt-BR" sz="2200" dirty="0" smtClean="0"/>
              <a:t>Extrair variáveis importantes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0"/>
          <a:stretch/>
        </p:blipFill>
        <p:spPr>
          <a:xfrm>
            <a:off x="6947393" y="3133158"/>
            <a:ext cx="4909924" cy="357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3838194"/>
            <a:ext cx="5556368" cy="2865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42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VerdeTFG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VerdeTFG" id="{5090D988-E709-4B46-945B-2F0E2580226C}" vid="{911AB4C5-5BA5-486E-9602-80BA386167F6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14975</TotalTime>
  <Words>3248</Words>
  <Application>Microsoft Office PowerPoint</Application>
  <PresentationFormat>Widescreen</PresentationFormat>
  <Paragraphs>403</Paragraphs>
  <Slides>41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DejaVu Serif</vt:lpstr>
      <vt:lpstr>Wingdings</vt:lpstr>
      <vt:lpstr>TemaVerdeTFG</vt:lpstr>
      <vt:lpstr>Apresentação do PowerPoint</vt:lpstr>
      <vt:lpstr>Agenda</vt:lpstr>
      <vt:lpstr>Visualização de Informação</vt:lpstr>
      <vt:lpstr>Mapa de Snow</vt:lpstr>
      <vt:lpstr>Mapa de Snow</vt:lpstr>
      <vt:lpstr>1869: Mapa da campanha russa de Napoleão</vt:lpstr>
      <vt:lpstr>Visualização de Informação</vt:lpstr>
      <vt:lpstr>Visualização de Informação</vt:lpstr>
      <vt:lpstr>Análise Exploratória de Dados</vt:lpstr>
      <vt:lpstr>Visualização do Conhecimento</vt:lpstr>
      <vt:lpstr>Visualização de Informação</vt:lpstr>
      <vt:lpstr>Visualização de Informação</vt:lpstr>
      <vt:lpstr>Visualização de Informação</vt:lpstr>
      <vt:lpstr>Visualização de Informação</vt:lpstr>
      <vt:lpstr>Visualização de Informação</vt:lpstr>
      <vt:lpstr>Visualização de Informação</vt:lpstr>
      <vt:lpstr>Visualização de Informação</vt:lpstr>
      <vt:lpstr>Visualização de Informação </vt:lpstr>
      <vt:lpstr>Visualização de Informação </vt:lpstr>
      <vt:lpstr>Visualização de Informação </vt:lpstr>
      <vt:lpstr>Visualização de Informação </vt:lpstr>
      <vt:lpstr>Visualização de Informação </vt:lpstr>
      <vt:lpstr>Visualização de Informação</vt:lpstr>
      <vt:lpstr>Visualização na prática</vt:lpstr>
      <vt:lpstr>Visualização na prática: quando a representação é ruim</vt:lpstr>
      <vt:lpstr>Visualização na prática: quando a representação é ruim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Processo para criar visualizações</vt:lpstr>
      <vt:lpstr> Recursos que auxiliam na escolha da técnica</vt:lpstr>
      <vt:lpstr>Construção Visual</vt:lpstr>
      <vt:lpstr>Tableau - Ferramenta de construção</vt:lpstr>
      <vt:lpstr>Links úteis </vt:lpstr>
      <vt:lpstr>Links úteis</vt:lpstr>
      <vt:lpstr>Links úteis</vt:lpstr>
      <vt:lpstr>Links úteis</vt:lpstr>
      <vt:lpstr>KEEP CALM AND VISUALIZE YOUR DATA  Obrigada!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Bárbara ..</dc:creator>
  <cp:lastModifiedBy>Bárbara ..</cp:lastModifiedBy>
  <cp:revision>170</cp:revision>
  <cp:lastPrinted>2016-04-14T19:38:41Z</cp:lastPrinted>
  <dcterms:created xsi:type="dcterms:W3CDTF">2016-04-11T13:22:24Z</dcterms:created>
  <dcterms:modified xsi:type="dcterms:W3CDTF">2018-11-09T12:43:23Z</dcterms:modified>
</cp:coreProperties>
</file>